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0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2" r:id="rId13"/>
    <p:sldId id="265" r:id="rId14"/>
    <p:sldId id="271" r:id="rId15"/>
    <p:sldId id="275" r:id="rId16"/>
    <p:sldId id="267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158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9 декабря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90800"/>
            <a:ext cx="7924800" cy="1146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День Героев Отечества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1_upimg_147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43400"/>
            <a:ext cx="8382000" cy="18829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062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ООР</a:t>
            </a:r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45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685800"/>
            <a:ext cx="6096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Героизм советских людей в боях с фашистами оказался массовым. Появилась необходимость установить новую награду. Этот орден был утверждён 08.11.1943 года.  Им награждали лиц рядового и сержантского состава Красной Армии за личные подвиги на поле боя. </a:t>
            </a:r>
            <a:endParaRPr lang="ru-RU" sz="2400" b="1" dirty="0"/>
          </a:p>
        </p:txBody>
      </p:sp>
      <p:pic>
        <p:nvPicPr>
          <p:cNvPr id="9" name="Рисунок 8" descr="220px-OrderOfGlory1stC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1813324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 «Орден Славы»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Рисунок 5" descr="orden_SL_1_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28800"/>
            <a:ext cx="4242955" cy="2667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4572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Орден Славы носится на левой стороне груди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04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Орденом Славы награждаются </a:t>
            </a:r>
            <a:r>
              <a:rPr lang="ru-RU" sz="2400" b="1" dirty="0" smtClean="0">
                <a:solidFill>
                  <a:srgbClr val="FF0000"/>
                </a:solidFill>
              </a:rPr>
              <a:t>лица рядового и сержантского </a:t>
            </a:r>
            <a:r>
              <a:rPr lang="ru-RU" sz="2400" b="1" dirty="0" smtClean="0"/>
              <a:t>состава за храбрость, мужество и бесстрашие.</a:t>
            </a:r>
          </a:p>
          <a:p>
            <a:r>
              <a:rPr lang="ru-RU" sz="2400" b="1" dirty="0" smtClean="0"/>
              <a:t>Орден Славы состоит из трёх степеней: I, II и III степени.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ООР</a:t>
            </a:r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45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9" name="Рисунок 8" descr="220px-OrderOfGlory1stC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1073192" cy="220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524000" y="381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Полных кавалеров ордена Славы насчитывается 2674 человека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среди них:  лётчик штурмового авиационного полка </a:t>
            </a:r>
            <a:r>
              <a:rPr lang="ru-RU" sz="2400" b="1" dirty="0" smtClean="0"/>
              <a:t>Иван </a:t>
            </a:r>
            <a:r>
              <a:rPr lang="ru-RU" sz="2400" b="1" dirty="0" err="1" smtClean="0"/>
              <a:t>Драченко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морской пехотинец </a:t>
            </a:r>
            <a:r>
              <a:rPr lang="ru-RU" sz="2400" b="1" dirty="0" smtClean="0"/>
              <a:t>Павел </a:t>
            </a:r>
            <a:r>
              <a:rPr lang="ru-RU" sz="2400" b="1" dirty="0" err="1" smtClean="0"/>
              <a:t>Дубинда</a:t>
            </a:r>
            <a:r>
              <a:rPr lang="ru-RU" sz="2400" dirty="0" smtClean="0"/>
              <a:t>; артиллерист, </a:t>
            </a:r>
            <a:r>
              <a:rPr lang="ru-RU" sz="2400" b="1" dirty="0" smtClean="0"/>
              <a:t>Николай Кузнецов</a:t>
            </a:r>
            <a:r>
              <a:rPr lang="ru-RU" sz="2400" dirty="0" smtClean="0"/>
              <a:t>. 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54395420_AleksenkoVlA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05000" y="2743200"/>
            <a:ext cx="1439722" cy="2133600"/>
          </a:xfrm>
          <a:prstGeom prst="rect">
            <a:avLst/>
          </a:prstGeom>
        </p:spPr>
      </p:pic>
      <p:pic>
        <p:nvPicPr>
          <p:cNvPr id="8" name="Рисунок 7" descr="61922298_dubinda_ph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43200"/>
            <a:ext cx="1321236" cy="1828800"/>
          </a:xfrm>
          <a:prstGeom prst="rect">
            <a:avLst/>
          </a:prstGeom>
        </p:spPr>
      </p:pic>
      <p:pic>
        <p:nvPicPr>
          <p:cNvPr id="11" name="Рисунок 10" descr="kuznecownikolajserzh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2819400"/>
            <a:ext cx="1371600" cy="19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724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810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3. Медаль «Золотая Звезда» Героя Советского Союза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1371600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1939 года Указом Президиума Верховного Совета СССР была учреждена медаль «Герой Советского Союза».  На оборотной стороне – надпись «Герой СССР» и номер медали. Орденская лента – красная, шириной 20 мм.</a:t>
            </a:r>
            <a:endParaRPr lang="ru-RU" sz="2400" b="1" dirty="0"/>
          </a:p>
        </p:txBody>
      </p:sp>
      <p:pic>
        <p:nvPicPr>
          <p:cNvPr id="9" name="Рисунок 8" descr="zvez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2303916" cy="373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029200"/>
            <a:ext cx="8382000" cy="182880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7620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Среди них: </a:t>
            </a:r>
            <a:r>
              <a:rPr lang="ru-RU" sz="2000" b="1" dirty="0" smtClean="0"/>
              <a:t>Иван Папанин</a:t>
            </a:r>
            <a:r>
              <a:rPr lang="ru-RU" sz="2000" dirty="0" smtClean="0"/>
              <a:t>  - начальник первой советской дрейфующей станции «Северный полюс-1»; </a:t>
            </a:r>
          </a:p>
          <a:p>
            <a:r>
              <a:rPr lang="ru-RU" sz="2000" b="1" dirty="0" smtClean="0"/>
              <a:t>Александр Василевский </a:t>
            </a:r>
            <a:r>
              <a:rPr lang="ru-RU" sz="2000" dirty="0" smtClean="0"/>
              <a:t>-  главнокомандующий советскими войсками на Дальнем Востоке;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Георгий Береговой </a:t>
            </a:r>
            <a:r>
              <a:rPr lang="ru-RU" sz="2000" dirty="0" smtClean="0"/>
              <a:t>– летчик-космонавт.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381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Дважды удостоенные этого звания всего 154 человек.</a:t>
            </a:r>
          </a:p>
          <a:p>
            <a:endParaRPr lang="ru-RU" sz="2400" b="1" dirty="0"/>
          </a:p>
        </p:txBody>
      </p:sp>
      <p:pic>
        <p:nvPicPr>
          <p:cNvPr id="11" name="Рисунок 10" descr="___1_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44" y="1219200"/>
            <a:ext cx="1741714" cy="1676400"/>
          </a:xfrm>
          <a:prstGeom prst="rect">
            <a:avLst/>
          </a:prstGeom>
        </p:spPr>
      </p:pic>
      <p:pic>
        <p:nvPicPr>
          <p:cNvPr id="12" name="Рисунок 11" descr="c4c38e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895600"/>
            <a:ext cx="2192274" cy="2609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0a12152b45d9512327478c1d2ac4b4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819400"/>
            <a:ext cx="1931276" cy="266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8962958_434536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819400"/>
            <a:ext cx="1860195" cy="2590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663" y="504027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443841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Всего за время существования СССР звание Героя Советского Союза получили 12 тысяч 777 человек. Из них дважды его удостаивались 154 человека, трижды – 3 человека и четырежды – 2 человека. </a:t>
            </a:r>
            <a:endParaRPr lang="ru-RU" b="1" dirty="0" smtClean="0"/>
          </a:p>
          <a:p>
            <a:pPr algn="just"/>
            <a:r>
              <a:rPr lang="ru-RU" b="1" dirty="0" smtClean="0"/>
              <a:t>Первыми </a:t>
            </a:r>
            <a:r>
              <a:rPr lang="ru-RU" b="1" dirty="0"/>
              <a:t>дважды Героями стали военные летчики С. </a:t>
            </a:r>
            <a:r>
              <a:rPr lang="ru-RU" b="1" dirty="0" err="1"/>
              <a:t>Грицевич</a:t>
            </a:r>
            <a:r>
              <a:rPr lang="ru-RU" b="1" dirty="0"/>
              <a:t> и Г. </a:t>
            </a:r>
            <a:r>
              <a:rPr lang="ru-RU" b="1" dirty="0" smtClean="0"/>
              <a:t>Кравченко, уральский летчик </a:t>
            </a:r>
            <a:r>
              <a:rPr lang="ru-RU" b="1" dirty="0" err="1" smtClean="0"/>
              <a:t>Г.Речкалов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Трижды </a:t>
            </a:r>
            <a:r>
              <a:rPr lang="ru-RU" b="1" dirty="0"/>
              <a:t>Герои: маршалы авиации А. </a:t>
            </a:r>
            <a:r>
              <a:rPr lang="ru-RU" b="1" dirty="0" err="1"/>
              <a:t>Покрышкин</a:t>
            </a:r>
            <a:r>
              <a:rPr lang="ru-RU" b="1" dirty="0"/>
              <a:t> и </a:t>
            </a:r>
            <a:r>
              <a:rPr lang="ru-RU" b="1" dirty="0" err="1"/>
              <a:t>И</a:t>
            </a:r>
            <a:r>
              <a:rPr lang="ru-RU" b="1" dirty="0"/>
              <a:t>. </a:t>
            </a:r>
            <a:r>
              <a:rPr lang="ru-RU" b="1" dirty="0" err="1"/>
              <a:t>Кожедуб</a:t>
            </a:r>
            <a:r>
              <a:rPr lang="ru-RU" b="1" dirty="0"/>
              <a:t>, а также маршал СССР С. Буденный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Четырежды Героев в списке только два – это маршалы СССР Г. Жуков и Л. Брежнев.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3" y="4916487"/>
            <a:ext cx="83820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8006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Рисунок 5" descr="znach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6" y="1066801"/>
            <a:ext cx="2038970" cy="3962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800" y="1295400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«Звание Героя Российской Федерации присваивается Президентом Российской Федерации. Герою Российской Федерации вручаются: знак особого отличия – медаль „Золотая Звезда“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0480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4. Медаль «Золотая Звезда» Героя Российской Федерации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8006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" name="Рисунок 5" descr="znach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1019485" cy="1981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800" y="4572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медаль „Золотая Звезда“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4038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героев РФ — лётчики-космонавты, военнослужащие, участники Великой Отечественной войны и иных боевых действий, лётчики-испытатели, спортсмены, разведчики и ученые.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9906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Первым удостоенным звания Героя Российской Федерации стал генерал-майор авиации </a:t>
            </a:r>
            <a:r>
              <a:rPr lang="ru-RU" b="1" dirty="0" err="1" smtClean="0"/>
              <a:t>Суламбек</a:t>
            </a:r>
            <a:r>
              <a:rPr lang="ru-RU" b="1" dirty="0" smtClean="0"/>
              <a:t> </a:t>
            </a:r>
            <a:r>
              <a:rPr lang="ru-RU" b="1" dirty="0" err="1" smtClean="0"/>
              <a:t>Осканов</a:t>
            </a:r>
            <a:r>
              <a:rPr lang="ru-RU" dirty="0" smtClean="0"/>
              <a:t>. При выполнении 7 февраля 1992 года лётного задания на самолёте МиГ-29 произошёл отказ техники, и генерал </a:t>
            </a:r>
            <a:r>
              <a:rPr lang="ru-RU" dirty="0" err="1" smtClean="0"/>
              <a:t>Осканов</a:t>
            </a:r>
            <a:r>
              <a:rPr lang="ru-RU" dirty="0" smtClean="0"/>
              <a:t> ценой своей жизни предотвратил падение самолёта на населённый пункт. Звание присвоено посмертно.</a:t>
            </a:r>
            <a:endParaRPr lang="ru-RU" dirty="0"/>
          </a:p>
        </p:txBody>
      </p:sp>
      <p:pic>
        <p:nvPicPr>
          <p:cNvPr id="10" name="Рисунок 9" descr="oskan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668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962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6096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 </a:t>
            </a:r>
            <a:r>
              <a:rPr lang="ru-RU" sz="2400" b="1" dirty="0" smtClean="0"/>
              <a:t>это время звания Героя Российской Федерации удостоились </a:t>
            </a:r>
            <a:r>
              <a:rPr lang="ru-RU" sz="2400" b="1" dirty="0" smtClean="0"/>
              <a:t>1099 </a:t>
            </a:r>
            <a:r>
              <a:rPr lang="ru-RU" sz="2400" b="1" dirty="0" smtClean="0"/>
              <a:t>человек. Гражданских лиц среди них всего 134 человека, остальные военные.</a:t>
            </a:r>
            <a:endParaRPr lang="ru-RU" sz="2400" b="1" dirty="0"/>
          </a:p>
        </p:txBody>
      </p:sp>
      <p:pic>
        <p:nvPicPr>
          <p:cNvPr id="7" name="Рисунок 6" descr="788929-16607f8fa906f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1336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343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3048000"/>
            <a:ext cx="830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143000"/>
            <a:ext cx="7848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Герой Отечества – высшее  звание. </a:t>
            </a:r>
            <a:r>
              <a:rPr lang="ru-RU" sz="2800" b="1" dirty="0" smtClean="0"/>
              <a:t>Присваивается за совершение исключительного подвига и является высшей государственной наградой за проявленные мужество и героизм.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009322"/>
            <a:ext cx="8229600" cy="1848678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 декабря отмечается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День Героев Отечества.</a:t>
            </a:r>
          </a:p>
          <a:p>
            <a:r>
              <a:rPr lang="ru-RU" sz="2400" b="1" dirty="0" smtClean="0"/>
              <a:t>В этот день чествуют Героев Советского Союза, Героев Российской Федерации, кавалеров ордена Святого Георгия и ордена Славы.</a:t>
            </a:r>
            <a:endParaRPr lang="ru-RU" sz="2400" b="1" dirty="0"/>
          </a:p>
        </p:txBody>
      </p:sp>
      <p:pic>
        <p:nvPicPr>
          <p:cNvPr id="7" name="Рисунок 6" descr="iCAZDDY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38400"/>
            <a:ext cx="4267200" cy="301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7244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2400" y="3810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Эта дата была установлена в декабре 2007 года и приурочена к событиям эпохи правления Екатерины II.</a:t>
            </a:r>
          </a:p>
          <a:p>
            <a:r>
              <a:rPr lang="ru-RU" sz="2400" b="1" dirty="0" smtClean="0"/>
              <a:t>Императрица в 1769 году учредила орден Святого Георгия Победоносца. Этим орденом награждали воинов, проявивших доблесть, отвагу и смелость. </a:t>
            </a:r>
            <a:endParaRPr lang="ru-RU" sz="2400" b="1" dirty="0"/>
          </a:p>
        </p:txBody>
      </p:sp>
      <p:pic>
        <p:nvPicPr>
          <p:cNvPr id="6" name="Рисунок 5" descr="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3102429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43400" y="457200"/>
            <a:ext cx="4343400" cy="449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Георгий Победоносец – один из популярных христианских святых. Символ ордена – всадник, сидящий на белом коне, поражающий копьём дракона, - олицетворял мужество воина, способного отстоять свою землю от врагов. </a:t>
            </a:r>
            <a:endParaRPr lang="ru-RU" sz="2400" b="1" dirty="0"/>
          </a:p>
        </p:txBody>
      </p:sp>
      <p:pic>
        <p:nvPicPr>
          <p:cNvPr id="6" name="Рисунок 5" descr="image3_7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3505200" cy="427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609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Полное название ордена – </a:t>
            </a:r>
            <a:r>
              <a:rPr lang="ru-RU" sz="2400" b="1" dirty="0" smtClean="0">
                <a:solidFill>
                  <a:srgbClr val="FF0000"/>
                </a:solidFill>
              </a:rPr>
              <a:t>«Императорский Военный орден Святого Великомученика и Победоносца Георгия»</a:t>
            </a:r>
            <a:r>
              <a:rPr lang="ru-RU" sz="2400" b="1" dirty="0" smtClean="0"/>
              <a:t> Орден имел 4 степени отличия, из которых первая была наивысшей</a:t>
            </a:r>
            <a:endParaRPr lang="ru-RU" sz="2400" b="1" dirty="0"/>
          </a:p>
        </p:txBody>
      </p:sp>
      <p:pic>
        <p:nvPicPr>
          <p:cNvPr id="8" name="Рисунок 7" descr="a56b509d73b0d064698cb0931a8ef5c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38400"/>
            <a:ext cx="6277852" cy="25244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Орден состоит из знаков: золотого креста, ленты и четырёхконечной звезды.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6670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Орден носили: </a:t>
            </a:r>
          </a:p>
          <a:p>
            <a:r>
              <a:rPr lang="ru-RU" b="1" dirty="0" smtClean="0"/>
              <a:t>    I степень – крест на ленте шириной 10 см через правое плечо, звезду на левой стороне груди.</a:t>
            </a:r>
          </a:p>
          <a:p>
            <a:r>
              <a:rPr lang="ru-RU" b="1" dirty="0" smtClean="0"/>
              <a:t>    II степень – крест на шее на ленте шириной 5 см, звезду на левой стороне груди.</a:t>
            </a:r>
          </a:p>
          <a:p>
            <a:r>
              <a:rPr lang="ru-RU" b="1" dirty="0" smtClean="0"/>
              <a:t>    III степень – крест на шее на ленте шириной 3,2 см.</a:t>
            </a:r>
          </a:p>
          <a:p>
            <a:r>
              <a:rPr lang="ru-RU" b="1" dirty="0" smtClean="0"/>
              <a:t>    IV степень – крест на груди на ленте шириной 2,2 </a:t>
            </a:r>
            <a:endParaRPr lang="ru-RU" b="1" dirty="0"/>
          </a:p>
        </p:txBody>
      </p:sp>
      <p:pic>
        <p:nvPicPr>
          <p:cNvPr id="8" name="Рисунок 7" descr="iCA1XPR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1143000" cy="1602336"/>
          </a:xfrm>
          <a:prstGeom prst="rect">
            <a:avLst/>
          </a:prstGeom>
        </p:spPr>
      </p:pic>
      <p:pic>
        <p:nvPicPr>
          <p:cNvPr id="10" name="Рисунок 9" descr="iCAMG0V8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219200"/>
            <a:ext cx="1419225" cy="1428750"/>
          </a:xfrm>
          <a:prstGeom prst="rect">
            <a:avLst/>
          </a:prstGeom>
        </p:spPr>
      </p:pic>
      <p:pic>
        <p:nvPicPr>
          <p:cNvPr id="11" name="Рисунок 10" descr="Juni10-3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1430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800600"/>
            <a:ext cx="8333452" cy="1872007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810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Полные кавалеры ордена, то есть имеющие все четыре степени – это четверо выдающихся русских полководцев:</a:t>
            </a:r>
          </a:p>
          <a:p>
            <a:r>
              <a:rPr lang="ru-RU" b="1" dirty="0" smtClean="0"/>
              <a:t>   князь, генерал-фельдмаршал М. И. Кутузов;  </a:t>
            </a:r>
          </a:p>
          <a:p>
            <a:r>
              <a:rPr lang="ru-RU" b="1" dirty="0" smtClean="0"/>
              <a:t>   генерал-фельдмаршал М. Б. Барклай-де-Толли; </a:t>
            </a:r>
          </a:p>
          <a:p>
            <a:r>
              <a:rPr lang="ru-RU" b="1" dirty="0" smtClean="0"/>
              <a:t>   генерал-фельдмаршал И. Ф. Паскевич; </a:t>
            </a:r>
          </a:p>
          <a:p>
            <a:r>
              <a:rPr lang="ru-RU" b="1" dirty="0" smtClean="0"/>
              <a:t>   И. И. Дибич-Забалканский. </a:t>
            </a:r>
            <a:endParaRPr lang="ru-RU" b="1" dirty="0"/>
          </a:p>
        </p:txBody>
      </p:sp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67000"/>
            <a:ext cx="1752600" cy="2194670"/>
          </a:xfrm>
          <a:prstGeom prst="rect">
            <a:avLst/>
          </a:prstGeom>
        </p:spPr>
      </p:pic>
      <p:pic>
        <p:nvPicPr>
          <p:cNvPr id="8" name="Рисунок 7" descr="1985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655802"/>
            <a:ext cx="1905000" cy="2184947"/>
          </a:xfrm>
          <a:prstGeom prst="rect">
            <a:avLst/>
          </a:prstGeom>
        </p:spPr>
      </p:pic>
      <p:pic>
        <p:nvPicPr>
          <p:cNvPr id="12" name="Рисунок 11" descr="81581240_imag_de_tol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667000"/>
            <a:ext cx="1676400" cy="214923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Рисунок 12" descr="94156659_Kutuz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667000"/>
            <a:ext cx="1765946" cy="214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upimg_14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648200"/>
            <a:ext cx="8382000" cy="1882913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81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советской России орден был упразднён после Октябрьской революции 1917 года.</a:t>
            </a:r>
            <a:endParaRPr lang="ru-RU" sz="2400" b="1" dirty="0"/>
          </a:p>
        </p:txBody>
      </p:sp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4495800" cy="30271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962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В 2000г. орден Святого Георгия был восстановлен в качестве военной награды Российской Федерации.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419</TotalTime>
  <Words>743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9 декабря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ООР</vt:lpstr>
      <vt:lpstr>Презентация PowerPoint</vt:lpstr>
      <vt:lpstr>ООР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Боня</dc:creator>
  <cp:lastModifiedBy>Школа</cp:lastModifiedBy>
  <cp:revision>46</cp:revision>
  <dcterms:created xsi:type="dcterms:W3CDTF">2014-12-02T09:15:35Z</dcterms:created>
  <dcterms:modified xsi:type="dcterms:W3CDTF">2020-12-08T08:16:11Z</dcterms:modified>
</cp:coreProperties>
</file>