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47" autoAdjust="0"/>
  </p:normalViewPr>
  <p:slideViewPr>
    <p:cSldViewPr>
      <p:cViewPr>
        <p:scale>
          <a:sx n="66" d="100"/>
          <a:sy n="66" d="100"/>
        </p:scale>
        <p:origin x="-72" y="648"/>
      </p:cViewPr>
      <p:guideLst>
        <p:guide orient="horz" pos="2160"/>
        <p:guide pos="2880"/>
      </p:guideLst>
    </p:cSldViewPr>
  </p:slideViewPr>
  <p:outlineViewPr>
    <p:cViewPr>
      <p:scale>
        <a:sx n="33" d="100"/>
        <a:sy n="33" d="100"/>
      </p:scale>
      <p:origin x="48" y="31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9C572CB-C4EF-44CB-BBB1-9C98F1B4D8FF}" type="datetimeFigureOut">
              <a:rPr lang="ru-RU" smtClean="0"/>
              <a:t>09.12.2020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F8DBEF-6E44-4DAC-B0B0-BBB51C2122FB}" type="slidenum">
              <a:rPr lang="ru-RU" smtClean="0"/>
              <a:t>‹#›</a:t>
            </a:fld>
            <a:endParaRPr lang="ru-RU"/>
          </a:p>
        </p:txBody>
      </p:sp>
    </p:spTree>
    <p:extLst>
      <p:ext uri="{BB962C8B-B14F-4D97-AF65-F5344CB8AC3E}">
        <p14:creationId xmlns:p14="http://schemas.microsoft.com/office/powerpoint/2010/main" val="1085185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9C572CB-C4EF-44CB-BBB1-9C98F1B4D8FF}" type="datetimeFigureOut">
              <a:rPr lang="ru-RU" smtClean="0"/>
              <a:t>09.12.2020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F8DBEF-6E44-4DAC-B0B0-BBB51C2122FB}" type="slidenum">
              <a:rPr lang="ru-RU" smtClean="0"/>
              <a:t>‹#›</a:t>
            </a:fld>
            <a:endParaRPr lang="ru-RU"/>
          </a:p>
        </p:txBody>
      </p:sp>
    </p:spTree>
    <p:extLst>
      <p:ext uri="{BB962C8B-B14F-4D97-AF65-F5344CB8AC3E}">
        <p14:creationId xmlns:p14="http://schemas.microsoft.com/office/powerpoint/2010/main" val="3353663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9C572CB-C4EF-44CB-BBB1-9C98F1B4D8FF}" type="datetimeFigureOut">
              <a:rPr lang="ru-RU" smtClean="0"/>
              <a:t>09.12.2020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F8DBEF-6E44-4DAC-B0B0-BBB51C2122FB}" type="slidenum">
              <a:rPr lang="ru-RU" smtClean="0"/>
              <a:t>‹#›</a:t>
            </a:fld>
            <a:endParaRPr lang="ru-RU"/>
          </a:p>
        </p:txBody>
      </p:sp>
    </p:spTree>
    <p:extLst>
      <p:ext uri="{BB962C8B-B14F-4D97-AF65-F5344CB8AC3E}">
        <p14:creationId xmlns:p14="http://schemas.microsoft.com/office/powerpoint/2010/main" val="188569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9C572CB-C4EF-44CB-BBB1-9C98F1B4D8FF}" type="datetimeFigureOut">
              <a:rPr lang="ru-RU" smtClean="0"/>
              <a:t>09.12.2020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F8DBEF-6E44-4DAC-B0B0-BBB51C2122FB}" type="slidenum">
              <a:rPr lang="ru-RU" smtClean="0"/>
              <a:t>‹#›</a:t>
            </a:fld>
            <a:endParaRPr lang="ru-RU"/>
          </a:p>
        </p:txBody>
      </p:sp>
    </p:spTree>
    <p:extLst>
      <p:ext uri="{BB962C8B-B14F-4D97-AF65-F5344CB8AC3E}">
        <p14:creationId xmlns:p14="http://schemas.microsoft.com/office/powerpoint/2010/main" val="3080693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9C572CB-C4EF-44CB-BBB1-9C98F1B4D8FF}" type="datetimeFigureOut">
              <a:rPr lang="ru-RU" smtClean="0"/>
              <a:t>09.12.2020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DF8DBEF-6E44-4DAC-B0B0-BBB51C2122FB}" type="slidenum">
              <a:rPr lang="ru-RU" smtClean="0"/>
              <a:t>‹#›</a:t>
            </a:fld>
            <a:endParaRPr lang="ru-RU"/>
          </a:p>
        </p:txBody>
      </p:sp>
    </p:spTree>
    <p:extLst>
      <p:ext uri="{BB962C8B-B14F-4D97-AF65-F5344CB8AC3E}">
        <p14:creationId xmlns:p14="http://schemas.microsoft.com/office/powerpoint/2010/main" val="2429393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9C572CB-C4EF-44CB-BBB1-9C98F1B4D8FF}" type="datetimeFigureOut">
              <a:rPr lang="ru-RU" smtClean="0"/>
              <a:t>09.12.2020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DF8DBEF-6E44-4DAC-B0B0-BBB51C2122FB}" type="slidenum">
              <a:rPr lang="ru-RU" smtClean="0"/>
              <a:t>‹#›</a:t>
            </a:fld>
            <a:endParaRPr lang="ru-RU"/>
          </a:p>
        </p:txBody>
      </p:sp>
    </p:spTree>
    <p:extLst>
      <p:ext uri="{BB962C8B-B14F-4D97-AF65-F5344CB8AC3E}">
        <p14:creationId xmlns:p14="http://schemas.microsoft.com/office/powerpoint/2010/main" val="859397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9C572CB-C4EF-44CB-BBB1-9C98F1B4D8FF}" type="datetimeFigureOut">
              <a:rPr lang="ru-RU" smtClean="0"/>
              <a:t>09.12.2020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DF8DBEF-6E44-4DAC-B0B0-BBB51C2122FB}" type="slidenum">
              <a:rPr lang="ru-RU" smtClean="0"/>
              <a:t>‹#›</a:t>
            </a:fld>
            <a:endParaRPr lang="ru-RU"/>
          </a:p>
        </p:txBody>
      </p:sp>
    </p:spTree>
    <p:extLst>
      <p:ext uri="{BB962C8B-B14F-4D97-AF65-F5344CB8AC3E}">
        <p14:creationId xmlns:p14="http://schemas.microsoft.com/office/powerpoint/2010/main" val="1215202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9C572CB-C4EF-44CB-BBB1-9C98F1B4D8FF}" type="datetimeFigureOut">
              <a:rPr lang="ru-RU" smtClean="0"/>
              <a:t>09.12.2020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DF8DBEF-6E44-4DAC-B0B0-BBB51C2122FB}" type="slidenum">
              <a:rPr lang="ru-RU" smtClean="0"/>
              <a:t>‹#›</a:t>
            </a:fld>
            <a:endParaRPr lang="ru-RU"/>
          </a:p>
        </p:txBody>
      </p:sp>
    </p:spTree>
    <p:extLst>
      <p:ext uri="{BB962C8B-B14F-4D97-AF65-F5344CB8AC3E}">
        <p14:creationId xmlns:p14="http://schemas.microsoft.com/office/powerpoint/2010/main" val="1196637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9C572CB-C4EF-44CB-BBB1-9C98F1B4D8FF}" type="datetimeFigureOut">
              <a:rPr lang="ru-RU" smtClean="0"/>
              <a:t>09.12.2020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DF8DBEF-6E44-4DAC-B0B0-BBB51C2122FB}" type="slidenum">
              <a:rPr lang="ru-RU" smtClean="0"/>
              <a:t>‹#›</a:t>
            </a:fld>
            <a:endParaRPr lang="ru-RU"/>
          </a:p>
        </p:txBody>
      </p:sp>
    </p:spTree>
    <p:extLst>
      <p:ext uri="{BB962C8B-B14F-4D97-AF65-F5344CB8AC3E}">
        <p14:creationId xmlns:p14="http://schemas.microsoft.com/office/powerpoint/2010/main" val="2021915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9C572CB-C4EF-44CB-BBB1-9C98F1B4D8FF}" type="datetimeFigureOut">
              <a:rPr lang="ru-RU" smtClean="0"/>
              <a:t>09.12.2020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DF8DBEF-6E44-4DAC-B0B0-BBB51C2122FB}" type="slidenum">
              <a:rPr lang="ru-RU" smtClean="0"/>
              <a:t>‹#›</a:t>
            </a:fld>
            <a:endParaRPr lang="ru-RU"/>
          </a:p>
        </p:txBody>
      </p:sp>
    </p:spTree>
    <p:extLst>
      <p:ext uri="{BB962C8B-B14F-4D97-AF65-F5344CB8AC3E}">
        <p14:creationId xmlns:p14="http://schemas.microsoft.com/office/powerpoint/2010/main" val="1976069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9C572CB-C4EF-44CB-BBB1-9C98F1B4D8FF}" type="datetimeFigureOut">
              <a:rPr lang="ru-RU" smtClean="0"/>
              <a:t>09.12.2020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DF8DBEF-6E44-4DAC-B0B0-BBB51C2122FB}" type="slidenum">
              <a:rPr lang="ru-RU" smtClean="0"/>
              <a:t>‹#›</a:t>
            </a:fld>
            <a:endParaRPr lang="ru-RU"/>
          </a:p>
        </p:txBody>
      </p:sp>
    </p:spTree>
    <p:extLst>
      <p:ext uri="{BB962C8B-B14F-4D97-AF65-F5344CB8AC3E}">
        <p14:creationId xmlns:p14="http://schemas.microsoft.com/office/powerpoint/2010/main" val="19237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C572CB-C4EF-44CB-BBB1-9C98F1B4D8FF}" type="datetimeFigureOut">
              <a:rPr lang="ru-RU" smtClean="0"/>
              <a:t>09.12.2020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F8DBEF-6E44-4DAC-B0B0-BBB51C2122FB}" type="slidenum">
              <a:rPr lang="ru-RU" smtClean="0"/>
              <a:t>‹#›</a:t>
            </a:fld>
            <a:endParaRPr lang="ru-RU"/>
          </a:p>
        </p:txBody>
      </p:sp>
    </p:spTree>
    <p:extLst>
      <p:ext uri="{BB962C8B-B14F-4D97-AF65-F5344CB8AC3E}">
        <p14:creationId xmlns:p14="http://schemas.microsoft.com/office/powerpoint/2010/main" val="26127321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sz="6000" b="1" dirty="0"/>
              <a:t>Герои земли </a:t>
            </a:r>
            <a:r>
              <a:rPr lang="ru-RU" sz="6000" b="1" dirty="0" err="1" smtClean="0"/>
              <a:t>Талицкой</a:t>
            </a:r>
            <a:endParaRPr lang="ru-RU" sz="6000" b="1" dirty="0"/>
          </a:p>
        </p:txBody>
      </p:sp>
    </p:spTree>
    <p:extLst>
      <p:ext uri="{BB962C8B-B14F-4D97-AF65-F5344CB8AC3E}">
        <p14:creationId xmlns:p14="http://schemas.microsoft.com/office/powerpoint/2010/main" val="1776119190"/>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Кирилюк Виктор </a:t>
            </a:r>
            <a:r>
              <a:rPr lang="ru-RU" dirty="0" smtClean="0"/>
              <a:t>Васильевич</a:t>
            </a:r>
            <a:endParaRPr lang="ru-RU" dirty="0"/>
          </a:p>
        </p:txBody>
      </p:sp>
      <p:pic>
        <p:nvPicPr>
          <p:cNvPr id="4" name="Объект 3" descr="https://fsd.multiurok.ru/html/2018/01/26/s_5a6accb27ae6c/811657_3.jpe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46750" y="1600200"/>
            <a:ext cx="3050499" cy="4525963"/>
          </a:xfrm>
          <a:prstGeom prst="rect">
            <a:avLst/>
          </a:prstGeom>
          <a:noFill/>
          <a:ln>
            <a:noFill/>
          </a:ln>
        </p:spPr>
      </p:pic>
    </p:spTree>
    <p:extLst>
      <p:ext uri="{BB962C8B-B14F-4D97-AF65-F5344CB8AC3E}">
        <p14:creationId xmlns:p14="http://schemas.microsoft.com/office/powerpoint/2010/main" val="8922385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55000" lnSpcReduction="20000"/>
          </a:bodyPr>
          <a:lstStyle/>
          <a:p>
            <a:pPr marL="0" indent="457200" algn="just">
              <a:buNone/>
            </a:pPr>
            <a:r>
              <a:rPr lang="ru-RU" dirty="0" smtClean="0"/>
              <a:t>Родился </a:t>
            </a:r>
            <a:r>
              <a:rPr lang="ru-RU" dirty="0"/>
              <a:t>2 апреля 1923 года в деревне Большие </a:t>
            </a:r>
            <a:r>
              <a:rPr lang="ru-RU" dirty="0" err="1"/>
              <a:t>Тураи</a:t>
            </a:r>
            <a:r>
              <a:rPr lang="ru-RU" dirty="0"/>
              <a:t> </a:t>
            </a:r>
            <a:r>
              <a:rPr lang="ru-RU" dirty="0" err="1"/>
              <a:t>Оханского</a:t>
            </a:r>
            <a:r>
              <a:rPr lang="ru-RU" dirty="0"/>
              <a:t> района Пермской области. Все детские годы он провёл в деревне. В 1931 году Виктор пошел в школу. Мечта стать летчиком зародилась еще в детстве. Однажды вечером, возвращаясь из школы, он увидел летящий самолет и захотелось ему тогда вот так же высоко летать над лесами и над реками. С этого момента Виктор навсегда «заболел» авиацией.</a:t>
            </a:r>
          </a:p>
          <a:p>
            <a:pPr marL="0" indent="457200" algn="just">
              <a:buNone/>
            </a:pPr>
            <a:r>
              <a:rPr lang="ru-RU" dirty="0"/>
              <a:t>Когда Виктору исполнилось 13 лет, его родители переехали в Талицу. Здесь он продолжал учиться. В 1938 году вступил в члены ВЛКСМ. В 1940 году после окончания школы по комсомольскому набору был направлен в Свердловский аэроклуб. В апреле 1941 года закончил его и поступил в </a:t>
            </a:r>
            <a:r>
              <a:rPr lang="ru-RU" dirty="0" err="1"/>
              <a:t>Батайскую</a:t>
            </a:r>
            <a:r>
              <a:rPr lang="ru-RU" dirty="0"/>
              <a:t> школу военных летчиков.</a:t>
            </a:r>
          </a:p>
          <a:p>
            <a:pPr marL="0" indent="457200" algn="just">
              <a:buNone/>
            </a:pPr>
            <a:r>
              <a:rPr lang="ru-RU" dirty="0"/>
              <a:t>В марте 1942 года, как один из лучших выпускников школы, Виктор Васильевич был направлен в запасной авиаполк, а с января 1943 года на Закавказском фронте в городе Адлере началась его боевая биография.</a:t>
            </a:r>
          </a:p>
          <a:p>
            <a:pPr marL="0" indent="457200" algn="just">
              <a:buNone/>
            </a:pPr>
            <a:r>
              <a:rPr lang="ru-RU" dirty="0"/>
              <a:t>В марте 1943 года первая победа — первый сбитый самолет. В боевых характеристиках Кирилюка В. В. подчеркивались следующие боевые качества летчика: «...в воздушных боях смел, храбр, отличный стрелок, исключительно настойчив в победе над врагом». Виктор Васильевич сражался с вражескими летчиками в небе Кубани, Северного Кавказа, Украины, Молдавии, участвовал в освобождении Румынии, Болгарии, Югославии, Венгрии, Австрии. На последнее боевое задание вылетел 8 мая 1945 года. За время войны сделал 610 боевых вылетов. В воздушных боях лично сбил 32 самолета противника и 8 самолетов было сбито в группе с другими летчиками</a:t>
            </a:r>
            <a:r>
              <a:rPr lang="ru-RU" dirty="0" smtClean="0"/>
              <a:t>.</a:t>
            </a:r>
            <a:endParaRPr lang="ru-RU" dirty="0"/>
          </a:p>
        </p:txBody>
      </p:sp>
    </p:spTree>
    <p:extLst>
      <p:ext uri="{BB962C8B-B14F-4D97-AF65-F5344CB8AC3E}">
        <p14:creationId xmlns:p14="http://schemas.microsoft.com/office/powerpoint/2010/main" val="3507449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a:bodyPr>
          <a:lstStyle/>
          <a:p>
            <a:pPr marL="0" indent="457200" algn="just">
              <a:buNone/>
            </a:pPr>
            <a:endParaRPr lang="ru-RU" sz="1800" dirty="0" smtClean="0"/>
          </a:p>
          <a:p>
            <a:pPr marL="0" indent="457200" algn="just">
              <a:buNone/>
            </a:pPr>
            <a:endParaRPr lang="ru-RU" sz="1800" dirty="0"/>
          </a:p>
          <a:p>
            <a:pPr marL="0" indent="457200" algn="just">
              <a:buNone/>
            </a:pPr>
            <a:r>
              <a:rPr lang="ru-RU" sz="1800" dirty="0" smtClean="0"/>
              <a:t>После окончания войны продолжал совершенствовать свое боевое мастерство. В 1949 году, закончив летно-тактические курсы, был назначен на должность штурмана полка. В эти годы служил в Калининградской области и в Латвии.</a:t>
            </a:r>
          </a:p>
          <a:p>
            <a:pPr marL="0" indent="457200" algn="just">
              <a:buNone/>
            </a:pPr>
            <a:r>
              <a:rPr lang="ru-RU" sz="1800" dirty="0" smtClean="0"/>
              <a:t>В 1958 году был уволен в запас в должности заместителя командира полка, освоив полеты на самых совершенных тогда самолетах МИГ-15, МИГ-12 на полный радиус действия самолета в любую погоду и в любое время суток.</a:t>
            </a:r>
          </a:p>
          <a:p>
            <a:pPr marL="0" indent="457200" algn="just">
              <a:buNone/>
            </a:pPr>
            <a:r>
              <a:rPr lang="ru-RU" sz="1800" dirty="0" smtClean="0"/>
              <a:t>Насколько </a:t>
            </a:r>
            <a:r>
              <a:rPr lang="ru-RU" sz="1800" dirty="0" err="1" smtClean="0"/>
              <a:t>героична</a:t>
            </a:r>
            <a:r>
              <a:rPr lang="ru-RU" sz="1800" dirty="0" smtClean="0"/>
              <a:t> и интересна судьба гвардии подполковника Кирилюка Виктора Васильевича, говорят его награды: Золотая Звезда Героя Советского Союза, два ордена Ленина, пять орденов Боевого Красного Знамени, орден Александра Невского, орден Отечественной войны I степени, орден Красной Звезды, югославский орден «Партизанская слава» I степени и 14 медалей.</a:t>
            </a:r>
          </a:p>
          <a:p>
            <a:pPr marL="0" indent="457200" algn="just">
              <a:buNone/>
            </a:pPr>
            <a:r>
              <a:rPr lang="ru-RU" sz="1800" dirty="0" smtClean="0"/>
              <a:t>Умер Виктор Васильевич 27 сентября 1988 года в г. Талица.</a:t>
            </a:r>
          </a:p>
        </p:txBody>
      </p:sp>
    </p:spTree>
    <p:extLst>
      <p:ext uri="{BB962C8B-B14F-4D97-AF65-F5344CB8AC3E}">
        <p14:creationId xmlns:p14="http://schemas.microsoft.com/office/powerpoint/2010/main" val="36042839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Гробов Анатолий </a:t>
            </a:r>
            <a:r>
              <a:rPr lang="ru-RU" dirty="0" smtClean="0"/>
              <a:t>Александрович</a:t>
            </a:r>
            <a:endParaRPr lang="ru-RU" dirty="0"/>
          </a:p>
        </p:txBody>
      </p:sp>
      <p:pic>
        <p:nvPicPr>
          <p:cNvPr id="4" name="Объект 3" descr="https://fsd.multiurok.ru/html/2018/01/26/s_5a6accb27ae6c/811657_4.jpe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38127" y="1600200"/>
            <a:ext cx="3267745" cy="4525963"/>
          </a:xfrm>
          <a:prstGeom prst="rect">
            <a:avLst/>
          </a:prstGeom>
          <a:noFill/>
          <a:ln>
            <a:noFill/>
          </a:ln>
        </p:spPr>
      </p:pic>
    </p:spTree>
    <p:extLst>
      <p:ext uri="{BB962C8B-B14F-4D97-AF65-F5344CB8AC3E}">
        <p14:creationId xmlns:p14="http://schemas.microsoft.com/office/powerpoint/2010/main" val="23294059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fontScale="55000" lnSpcReduction="20000"/>
          </a:bodyPr>
          <a:lstStyle/>
          <a:p>
            <a:pPr marL="0" indent="457200" algn="just">
              <a:buNone/>
            </a:pPr>
            <a:endParaRPr lang="ru-RU" dirty="0" smtClean="0"/>
          </a:p>
          <a:p>
            <a:pPr marL="0" indent="457200" algn="just">
              <a:buNone/>
            </a:pPr>
            <a:endParaRPr lang="ru-RU" dirty="0"/>
          </a:p>
          <a:p>
            <a:pPr marL="0" indent="457200" algn="just">
              <a:buNone/>
            </a:pPr>
            <a:r>
              <a:rPr lang="ru-RU" dirty="0" smtClean="0"/>
              <a:t>Анатолий </a:t>
            </a:r>
            <a:r>
              <a:rPr lang="ru-RU" dirty="0"/>
              <a:t>Гробов родился 6 мая 1916 года в Верхней Туре. Окончил школу-семилетку. В 1933 году поступил на учебу в </a:t>
            </a:r>
            <a:r>
              <a:rPr lang="ru-RU" dirty="0" err="1"/>
              <a:t>Талицкий</a:t>
            </a:r>
            <a:r>
              <a:rPr lang="ru-RU" dirty="0"/>
              <a:t> лесотехнический техникум. После учебы в техникуме работал в Верхне-Туринском лесхозе на </a:t>
            </a:r>
            <a:r>
              <a:rPr lang="ru-RU" dirty="0" err="1"/>
              <a:t>Теплогорском</a:t>
            </a:r>
            <a:r>
              <a:rPr lang="ru-RU" dirty="0"/>
              <a:t> лесоучастке техником лесного хозяйства.</a:t>
            </a:r>
          </a:p>
          <a:p>
            <a:pPr marL="0" indent="457200" algn="just">
              <a:buNone/>
            </a:pPr>
            <a:r>
              <a:rPr lang="ru-RU" dirty="0"/>
              <a:t>В сентябре 1937 года был призван в Красную армию. Начал службу в Слуцке, но по болезни был освобожден от воинской службы в декабре этого же года. В сентябре 1938 года был снова призван в ряды Красной армии. Прослужил все три года на Дальнем Востоке, на станции Раздольное, в 30-м особом сапёрном батальоне 32-й Краснознаменной стрелковой дивизии. Осенью должен был вернуться домой, но летом началась война.</a:t>
            </a:r>
          </a:p>
          <a:p>
            <a:pPr marL="0" indent="457200" algn="just">
              <a:buNone/>
            </a:pPr>
            <a:r>
              <a:rPr lang="ru-RU" dirty="0"/>
              <a:t>В марте 1942 года, как один из лучших сержантов, Гробов был послан на курсы младших лейтенантов инженерных войск Западного фронта, которые располагались в деревне Вороново Московской области. Обстановка того времени не позволяла длительного пребывания на курсах, фронту нужны были офицерские кадры. В течение нескольких месяцев было изучено сложное сапёрное дело, и в конце июля 1942 года Анатолий закончил учебу с оценкой «отлично». После окончания курсов в звании младшего лейтенанта он прибыл в 1-ю Гвардейскую Краснознаменную бригаду, переименованную впоследствии в 42-ю Гвардейскую бригаду, а еще позднее — в 42-ю Гвардейскую стрелковую дивизию, на должность командира взвода.</a:t>
            </a:r>
          </a:p>
          <a:p>
            <a:pPr marL="0" indent="0">
              <a:buNone/>
            </a:pPr>
            <a:endParaRPr lang="ru-RU" dirty="0"/>
          </a:p>
        </p:txBody>
      </p:sp>
    </p:spTree>
    <p:extLst>
      <p:ext uri="{BB962C8B-B14F-4D97-AF65-F5344CB8AC3E}">
        <p14:creationId xmlns:p14="http://schemas.microsoft.com/office/powerpoint/2010/main" val="13585566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fontScale="62500" lnSpcReduction="20000"/>
          </a:bodyPr>
          <a:lstStyle/>
          <a:p>
            <a:pPr marL="0" indent="457200" algn="just">
              <a:buNone/>
            </a:pPr>
            <a:r>
              <a:rPr lang="ru-RU" dirty="0"/>
              <a:t>С этого времени и до последних дней своей жизни Гробов командует сапёрным взводом, а потом ротой, выполняя ответственные задания в самых различных условиях боя. Успехи взвода и его самого неоднократно отмечались в приказах командования.</a:t>
            </a:r>
          </a:p>
          <a:p>
            <a:pPr marL="0" indent="457200" algn="just">
              <a:buNone/>
            </a:pPr>
            <a:r>
              <a:rPr lang="ru-RU" dirty="0"/>
              <a:t>12 марта 1943 года гвардии лейтенант Гробов назначается помощником командира саперной роты, а незадолго до начала знаменитой битвы на Курской дуге, в звании старшего лейтенанта, он стал командиром сапёрной роты.</a:t>
            </a:r>
          </a:p>
          <a:p>
            <a:pPr marL="0" indent="457200" algn="just">
              <a:buNone/>
            </a:pPr>
            <a:r>
              <a:rPr lang="ru-RU" dirty="0"/>
              <a:t>В июле 1943 года в составе 42-й Гвардейской стрелковой дивизии саперная рота под командованием старшего лейтенанта </a:t>
            </a:r>
            <a:r>
              <a:rPr lang="ru-RU" dirty="0" err="1"/>
              <a:t>Гробова</a:t>
            </a:r>
            <a:r>
              <a:rPr lang="ru-RU" dirty="0"/>
              <a:t> вела ожесточенные бои под Белгородом с прибывшими немецкими частями, в том числе и с дивизией СС «Адольф Гитлер». В течение 60 часов дивизия сдерживала натиск вражеской пехоты, поддерживаемой 170 танками, а потом сама перешла в решительное наступление.</a:t>
            </a:r>
          </a:p>
          <a:p>
            <a:pPr marL="0" indent="457200" algn="just">
              <a:buNone/>
            </a:pPr>
            <a:r>
              <a:rPr lang="ru-RU" dirty="0"/>
              <a:t>За проявленное мужество Гробов А. А. был награждён орденом Красной Звезды.</a:t>
            </a:r>
          </a:p>
          <a:p>
            <a:pPr marL="0" indent="457200" algn="just">
              <a:buNone/>
            </a:pPr>
            <a:r>
              <a:rPr lang="ru-RU" dirty="0"/>
              <a:t>Пройдя более 500 км и освободив около 600 населенных пунктов, к 24 сентября 1943 года дивизия сосредоточилась на левом берегу Днепра в районе пос. Гусеницы. В ночь с 23 на 24 сентября 1943 года части дивизии начали форсирование реки, используя подручные средства переправы, установленные сапёрным батальоном.</a:t>
            </a:r>
          </a:p>
          <a:p>
            <a:pPr marL="0" indent="0">
              <a:buNone/>
            </a:pPr>
            <a:endParaRPr lang="ru-RU" dirty="0"/>
          </a:p>
        </p:txBody>
      </p:sp>
    </p:spTree>
    <p:extLst>
      <p:ext uri="{BB962C8B-B14F-4D97-AF65-F5344CB8AC3E}">
        <p14:creationId xmlns:p14="http://schemas.microsoft.com/office/powerpoint/2010/main" val="40327792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55000" lnSpcReduction="20000"/>
          </a:bodyPr>
          <a:lstStyle/>
          <a:p>
            <a:pPr marL="0" indent="457200" algn="just">
              <a:buNone/>
            </a:pPr>
            <a:r>
              <a:rPr lang="ru-RU" dirty="0"/>
              <a:t>15 октября 1943 года Гробов был награжден орденом Отечественной войны I степени.</a:t>
            </a:r>
          </a:p>
          <a:p>
            <a:pPr marL="0" indent="457200" algn="just">
              <a:buNone/>
            </a:pPr>
            <a:r>
              <a:rPr lang="ru-RU" dirty="0"/>
              <a:t>За форсирование реки Днепр и прочное закрепление плацдарма на правом берегу гвардии старшему лейтенанту </a:t>
            </a:r>
            <a:r>
              <a:rPr lang="ru-RU" dirty="0" err="1"/>
              <a:t>Гробову</a:t>
            </a:r>
            <a:r>
              <a:rPr lang="ru-RU" dirty="0"/>
              <a:t> Анатолию Александровичу было присвоено звание Героя Советского Союза.</a:t>
            </a:r>
          </a:p>
          <a:p>
            <a:pPr marL="0" indent="457200" algn="just">
              <a:buNone/>
            </a:pPr>
            <a:r>
              <a:rPr lang="ru-RU" dirty="0"/>
              <a:t>7 ноября 1943 года приказом командира батальона Герою Советского Союза </a:t>
            </a:r>
            <a:r>
              <a:rPr lang="ru-RU" dirty="0" err="1"/>
              <a:t>Гробову</a:t>
            </a:r>
            <a:r>
              <a:rPr lang="ru-RU" dirty="0"/>
              <a:t> А. А. объявлена благодарность за умелое руководство в боевой обстановке. В это время дивизия, совершив 96-километровый марш в условиях осенней распутицы, сосредоточилась для обороны магистрали Житомир–Киев.</a:t>
            </a:r>
          </a:p>
          <a:p>
            <a:pPr marL="0" indent="457200" algn="just">
              <a:buNone/>
            </a:pPr>
            <a:r>
              <a:rPr lang="ru-RU" dirty="0"/>
              <a:t>24 декабря 1943 года в районе села Брусилов Житомирской области, прорвав оборону противника, части дивизии вновь перешли в наступление. В этот день в ожесточённых боях с немецко-фашистскими захватчиками был смертельно ранен командир 1-й саперной роты 46-го Гвардейского саперного батальона Герой Советского Союза старший лейтенант Гробов Анатолий Александрович. Он был похоронен на северной окраине села </a:t>
            </a:r>
            <a:r>
              <a:rPr lang="ru-RU" dirty="0" err="1"/>
              <a:t>Рожев</a:t>
            </a:r>
            <a:r>
              <a:rPr lang="ru-RU" dirty="0"/>
              <a:t> </a:t>
            </a:r>
            <a:r>
              <a:rPr lang="ru-RU" dirty="0" err="1"/>
              <a:t>Макаровского</a:t>
            </a:r>
            <a:r>
              <a:rPr lang="ru-RU" dirty="0"/>
              <a:t> района Киевской области.</a:t>
            </a:r>
          </a:p>
          <a:p>
            <a:pPr marL="0" indent="457200" algn="just">
              <a:buNone/>
            </a:pPr>
            <a:r>
              <a:rPr lang="ru-RU" dirty="0"/>
              <a:t>Анатолию Александровичу не исполнилось и 27 лет, когда война оборвала жизнь героя. Для однополчан своих он навсегда остался молоденьким, отважным лейтенантом, совершившим столько подвигов, проведшим столько успешных операций, несмотря на юный возраст.</a:t>
            </a:r>
          </a:p>
          <a:p>
            <a:pPr marL="0" indent="457200" algn="just">
              <a:buNone/>
            </a:pPr>
            <a:r>
              <a:rPr lang="ru-RU" dirty="0"/>
              <a:t>А для </a:t>
            </a:r>
            <a:r>
              <a:rPr lang="ru-RU" dirty="0" err="1"/>
              <a:t>таличан</a:t>
            </a:r>
            <a:r>
              <a:rPr lang="ru-RU" dirty="0"/>
              <a:t> Анатолий — вечный пример мужества и воинской доблести, герой, обессмертивший свое имя в жестоких боях</a:t>
            </a:r>
            <a:r>
              <a:rPr lang="ru-RU" dirty="0" smtClean="0"/>
              <a:t>.</a:t>
            </a:r>
            <a:endParaRPr lang="ru-RU" dirty="0"/>
          </a:p>
        </p:txBody>
      </p:sp>
    </p:spTree>
    <p:extLst>
      <p:ext uri="{BB962C8B-B14F-4D97-AF65-F5344CB8AC3E}">
        <p14:creationId xmlns:p14="http://schemas.microsoft.com/office/powerpoint/2010/main" val="36190424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Аникин Николай </a:t>
            </a:r>
            <a:r>
              <a:rPr lang="ru-RU" dirty="0" smtClean="0"/>
              <a:t>Александрович</a:t>
            </a:r>
            <a:endParaRPr lang="ru-RU" dirty="0"/>
          </a:p>
        </p:txBody>
      </p:sp>
      <p:pic>
        <p:nvPicPr>
          <p:cNvPr id="4" name="Объект 3" descr="https://fsd.multiurok.ru/html/2018/01/26/s_5a6accb27ae6c/811657_5.jpe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92010" y="1600200"/>
            <a:ext cx="2959979" cy="4525963"/>
          </a:xfrm>
          <a:prstGeom prst="rect">
            <a:avLst/>
          </a:prstGeom>
          <a:noFill/>
          <a:ln>
            <a:noFill/>
          </a:ln>
        </p:spPr>
      </p:pic>
    </p:spTree>
    <p:extLst>
      <p:ext uri="{BB962C8B-B14F-4D97-AF65-F5344CB8AC3E}">
        <p14:creationId xmlns:p14="http://schemas.microsoft.com/office/powerpoint/2010/main" val="25603388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fontScale="70000" lnSpcReduction="20000"/>
          </a:bodyPr>
          <a:lstStyle/>
          <a:p>
            <a:pPr marL="0" indent="457200" algn="just">
              <a:buNone/>
            </a:pPr>
            <a:endParaRPr lang="ru-RU" dirty="0" smtClean="0"/>
          </a:p>
          <a:p>
            <a:pPr marL="0" indent="457200" algn="just">
              <a:buNone/>
            </a:pPr>
            <a:r>
              <a:rPr lang="ru-RU" dirty="0" smtClean="0"/>
              <a:t>Имя </a:t>
            </a:r>
            <a:r>
              <a:rPr lang="ru-RU" dirty="0"/>
              <a:t>его не так широко известно всей стране, как имя Николая Кузнецова. Но в Талице, настоящей кузнице российских героев, наверняка знают о подвигах этого замечательного человека, не просто отважного воина и героя, но милого, доброго юношу, каким он ушел когда-то на фронт.</a:t>
            </a:r>
          </a:p>
          <a:p>
            <a:pPr marL="0" indent="457200" algn="just">
              <a:buNone/>
            </a:pPr>
            <a:r>
              <a:rPr lang="ru-RU" dirty="0"/>
              <a:t>В судьбе Николая Аникина было множество городов и стран. Жил он и в Москве, и в Германии, однако Родиной, воспитавшей его, по праву можно считать нашу </a:t>
            </a:r>
            <a:r>
              <a:rPr lang="ru-RU" dirty="0" err="1"/>
              <a:t>талицкую</a:t>
            </a:r>
            <a:r>
              <a:rPr lang="ru-RU" dirty="0"/>
              <a:t> землю.</a:t>
            </a:r>
          </a:p>
          <a:p>
            <a:pPr marL="0" indent="457200" algn="just">
              <a:buNone/>
            </a:pPr>
            <a:r>
              <a:rPr lang="ru-RU" dirty="0"/>
              <a:t>Наш земляк Николай Аникин родился в 1919 году. Учился в </a:t>
            </a:r>
            <a:r>
              <a:rPr lang="ru-RU" dirty="0" err="1"/>
              <a:t>Талицкой</a:t>
            </a:r>
            <a:r>
              <a:rPr lang="ru-RU" dirty="0"/>
              <a:t> средней школе (ныне школа № 1). По воспоминаниям его одноклассников, Коля был «высокий ростом, красивый, добрый, отзывчивый, обаятельный юноша. Одноклассниц называл ласковыми именами, и девушки очень любили его. С увлечением занимался математикой, физикой и другими предметами, оказывал нам помощь в учебе».</a:t>
            </a:r>
          </a:p>
          <a:p>
            <a:pPr marL="0" indent="457200" algn="just">
              <a:buNone/>
            </a:pPr>
            <a:r>
              <a:rPr lang="ru-RU" dirty="0"/>
              <a:t>В 1937 году Николай Аникин успешно закончил школу и поступил в Уральский политехнический институт</a:t>
            </a:r>
            <a:r>
              <a:rPr lang="ru-RU" dirty="0" smtClean="0"/>
              <a:t>.</a:t>
            </a:r>
            <a:endParaRPr lang="ru-RU" dirty="0"/>
          </a:p>
        </p:txBody>
      </p:sp>
    </p:spTree>
    <p:extLst>
      <p:ext uri="{BB962C8B-B14F-4D97-AF65-F5344CB8AC3E}">
        <p14:creationId xmlns:p14="http://schemas.microsoft.com/office/powerpoint/2010/main" val="18803449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62500" lnSpcReduction="20000"/>
          </a:bodyPr>
          <a:lstStyle/>
          <a:p>
            <a:pPr marL="0" indent="457200" algn="just">
              <a:buNone/>
            </a:pPr>
            <a:endParaRPr lang="ru-RU" dirty="0" smtClean="0"/>
          </a:p>
          <a:p>
            <a:pPr marL="0" indent="457200" algn="just">
              <a:buNone/>
            </a:pPr>
            <a:r>
              <a:rPr lang="ru-RU" dirty="0" smtClean="0"/>
              <a:t>В </a:t>
            </a:r>
            <a:r>
              <a:rPr lang="ru-RU" dirty="0"/>
              <a:t>первые дни Великой Отечественной войны студент Николай Аникин добровольцем ушёл в Красную армию. Воевал на Сталинградском, Воронежском, II и III Украинских фронтах, сражался на Курско-Орловской дуге. За ратные подвиги награждён орденом Красной Звезды и многими медалями.</a:t>
            </a:r>
          </a:p>
          <a:p>
            <a:pPr marL="0" indent="457200" algn="just">
              <a:buNone/>
            </a:pPr>
            <a:r>
              <a:rPr lang="ru-RU" dirty="0"/>
              <a:t>Мужественный артиллерист был командиром гаубичной батареи 436-го артиллерийского полка 112-й стрелковой дивизии и командиром первого дивизиона 197-го Гвардейского артиллерийского полка 92-й Гвардейской стрелковой Криворожской дивизии. Дивизион, которым командовал Н. А. Аникин, в числе первых форсировал Днепр. Боевой командир проявил здесь особую доблесть. 22 февраля 1944 года за этот подвиг он награжден Звездой Героя Советского Союза и орденом Ленина.</a:t>
            </a:r>
          </a:p>
          <a:p>
            <a:pPr marL="0" indent="457200" algn="just">
              <a:buNone/>
            </a:pPr>
            <a:r>
              <a:rPr lang="ru-RU" dirty="0"/>
              <a:t>Во время боев Аникин был ранен и долго лечился. Не действовала правая рука — научился писать левой.</a:t>
            </a:r>
          </a:p>
          <a:p>
            <a:pPr marL="0" indent="457200" algn="just">
              <a:buNone/>
            </a:pPr>
            <a:r>
              <a:rPr lang="ru-RU" dirty="0"/>
              <a:t>После демобилизации гвардии капитан в отставке Николай Александрович Аникин закончил Уральский политехнический институт, защитил диссертацию кандидата экономических наук. Работал в Уральском политехническом институте. В течение трех лет был на стажировке в Германской Демократической Республике, после чего жил и работал в Москве.</a:t>
            </a:r>
          </a:p>
          <a:p>
            <a:pPr marL="0" indent="0">
              <a:buNone/>
            </a:pPr>
            <a:endParaRPr lang="ru-RU" dirty="0"/>
          </a:p>
        </p:txBody>
      </p:sp>
    </p:spTree>
    <p:extLst>
      <p:ext uri="{BB962C8B-B14F-4D97-AF65-F5344CB8AC3E}">
        <p14:creationId xmlns:p14="http://schemas.microsoft.com/office/powerpoint/2010/main" val="17688325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a:bodyPr>
          <a:lstStyle/>
          <a:p>
            <a:pPr marL="0" indent="457200" algn="just">
              <a:buNone/>
            </a:pPr>
            <a:endParaRPr lang="ru-RU" sz="2400" dirty="0" smtClean="0"/>
          </a:p>
          <a:p>
            <a:pPr marL="0" indent="457200" algn="just">
              <a:buNone/>
            </a:pPr>
            <a:r>
              <a:rPr lang="ru-RU" sz="2400" dirty="0" smtClean="0"/>
              <a:t>На </a:t>
            </a:r>
            <a:r>
              <a:rPr lang="ru-RU" sz="2400" dirty="0"/>
              <a:t>войне, особенно Великой Отечественной, когда в сражения были вовлечены миллионы людей, все оказывалось на пределе сил и возможностей. Но советский народ победил в этой войне. Победил потому, что был до конца предан своей Родине. Ценой огромных усилий не только отстоял свою свободу, но и спас человечество от коричневой чумы. На силе духа и мужестве народа, на подвиге и славе предков стоит русская земля. Так должно быть. И только так будем побеждать и впредь.</a:t>
            </a:r>
          </a:p>
          <a:p>
            <a:pPr marL="0" indent="457200" algn="just">
              <a:buNone/>
            </a:pPr>
            <a:r>
              <a:rPr lang="ru-RU" sz="2400" dirty="0"/>
              <a:t>Мы — послевоенные </a:t>
            </a:r>
            <a:r>
              <a:rPr lang="ru-RU" sz="2400" dirty="0" smtClean="0"/>
              <a:t>дети, </a:t>
            </a:r>
            <a:r>
              <a:rPr lang="ru-RU" sz="2400" dirty="0"/>
              <a:t>все глубже должны осознавать историческое место своего поколения и знать, несмотря ни на что, что только памятью мы прорастём в грядущих поколениях</a:t>
            </a:r>
            <a:r>
              <a:rPr lang="ru-RU" sz="2400" dirty="0" smtClean="0"/>
              <a:t>.</a:t>
            </a:r>
            <a:endParaRPr lang="ru-RU" sz="2400" dirty="0"/>
          </a:p>
        </p:txBody>
      </p:sp>
    </p:spTree>
    <p:extLst>
      <p:ext uri="{BB962C8B-B14F-4D97-AF65-F5344CB8AC3E}">
        <p14:creationId xmlns:p14="http://schemas.microsoft.com/office/powerpoint/2010/main" val="29661022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err="1"/>
              <a:t>Маюров</a:t>
            </a:r>
            <a:r>
              <a:rPr lang="ru-RU" dirty="0"/>
              <a:t> Иван </a:t>
            </a:r>
            <a:r>
              <a:rPr lang="ru-RU" dirty="0" smtClean="0"/>
              <a:t>Иванович</a:t>
            </a:r>
            <a:endParaRPr lang="ru-RU" dirty="0"/>
          </a:p>
        </p:txBody>
      </p:sp>
      <p:pic>
        <p:nvPicPr>
          <p:cNvPr id="4" name="Объект 3" descr="https://fsd.multiurok.ru/html/2018/01/26/s_5a6accb27ae6c/811657_6.jpe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24121" y="1600200"/>
            <a:ext cx="3095758" cy="4525963"/>
          </a:xfrm>
          <a:prstGeom prst="rect">
            <a:avLst/>
          </a:prstGeom>
          <a:noFill/>
          <a:ln>
            <a:noFill/>
          </a:ln>
        </p:spPr>
      </p:pic>
    </p:spTree>
    <p:extLst>
      <p:ext uri="{BB962C8B-B14F-4D97-AF65-F5344CB8AC3E}">
        <p14:creationId xmlns:p14="http://schemas.microsoft.com/office/powerpoint/2010/main" val="39991188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865515"/>
          </a:xfrm>
        </p:spPr>
        <p:txBody>
          <a:bodyPr>
            <a:normAutofit/>
          </a:bodyPr>
          <a:lstStyle/>
          <a:p>
            <a:pPr marL="0" indent="457200" algn="just">
              <a:buNone/>
            </a:pPr>
            <a:endParaRPr lang="ru-RU" sz="2200" dirty="0" smtClean="0"/>
          </a:p>
          <a:p>
            <a:pPr marL="0" indent="457200" algn="just">
              <a:buNone/>
            </a:pPr>
            <a:endParaRPr lang="ru-RU" sz="2200" dirty="0"/>
          </a:p>
          <a:p>
            <a:pPr marL="0" indent="457200" algn="just">
              <a:buNone/>
            </a:pPr>
            <a:r>
              <a:rPr lang="ru-RU" sz="2200" dirty="0" smtClean="0"/>
              <a:t>Родился </a:t>
            </a:r>
            <a:r>
              <a:rPr lang="ru-RU" sz="2200" dirty="0"/>
              <a:t>Иван Иванович в 1918 году в селе Убиенное </a:t>
            </a:r>
            <a:r>
              <a:rPr lang="ru-RU" sz="2200" dirty="0" err="1"/>
              <a:t>Юргамышского</a:t>
            </a:r>
            <a:r>
              <a:rPr lang="ru-RU" sz="2200" dirty="0"/>
              <a:t> района Курганской области. С Талицей Ивана Ивановича связывает учеба в лесотехническом техникуме. После окончания </a:t>
            </a:r>
            <a:r>
              <a:rPr lang="ru-RU" sz="2200" dirty="0" err="1"/>
              <a:t>Кислянской</a:t>
            </a:r>
            <a:r>
              <a:rPr lang="ru-RU" sz="2200" dirty="0"/>
              <a:t> семилетней школы поступил туда, поскольку еще с детства мечтал стать лесником. </a:t>
            </a:r>
            <a:endParaRPr lang="ru-RU" sz="2200" dirty="0" smtClean="0"/>
          </a:p>
          <a:p>
            <a:pPr marL="0" indent="457200" algn="just">
              <a:buNone/>
            </a:pPr>
            <a:r>
              <a:rPr lang="ru-RU" sz="2200" dirty="0" smtClean="0"/>
              <a:t>Техникум </a:t>
            </a:r>
            <a:r>
              <a:rPr lang="ru-RU" sz="2200" dirty="0"/>
              <a:t>окончил в 1939 году, но по специальности удалось поработать только два месяца, так как был призван в ряды Красной армии. Но знания, приобретённые в техникуме, пригодились при учебе в артиллерийском училище, а спортивная закалка помогла в разведке при схватках с врагом. В 1942 году окончил артиллерийское училище.</a:t>
            </a:r>
          </a:p>
          <a:p>
            <a:pPr marL="0" indent="0">
              <a:buNone/>
            </a:pPr>
            <a:endParaRPr lang="ru-RU" dirty="0"/>
          </a:p>
        </p:txBody>
      </p:sp>
    </p:spTree>
    <p:extLst>
      <p:ext uri="{BB962C8B-B14F-4D97-AF65-F5344CB8AC3E}">
        <p14:creationId xmlns:p14="http://schemas.microsoft.com/office/powerpoint/2010/main" val="7831788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62500" lnSpcReduction="20000"/>
          </a:bodyPr>
          <a:lstStyle/>
          <a:p>
            <a:pPr indent="457200" algn="just">
              <a:buNone/>
            </a:pPr>
            <a:r>
              <a:rPr lang="ru-RU" dirty="0"/>
              <a:t>Если вспомнить боевой путь Ивана Ивановича </a:t>
            </a:r>
            <a:r>
              <a:rPr lang="ru-RU" dirty="0" err="1"/>
              <a:t>Маюрова</a:t>
            </a:r>
            <a:r>
              <a:rPr lang="ru-RU" dirty="0"/>
              <a:t>, получится повесть о человеке, для которого воинский долг был превыше всего. Примером для наших воинов-артиллеристов стал подвиг начальника разведки 3-го дивизиона 65-го артиллерийского полка 3-й стрелковой дивизии лейтенанта </a:t>
            </a:r>
            <a:r>
              <a:rPr lang="ru-RU" dirty="0" err="1"/>
              <a:t>Маюрова</a:t>
            </a:r>
            <a:r>
              <a:rPr lang="ru-RU" dirty="0"/>
              <a:t> Ивана Ивановича.</a:t>
            </a:r>
          </a:p>
          <a:p>
            <a:pPr indent="457200" algn="just">
              <a:buNone/>
            </a:pPr>
            <a:r>
              <a:rPr lang="ru-RU" dirty="0"/>
              <a:t>...Группа разведчиков из четырех человек, возглавляемая лейтенантом </a:t>
            </a:r>
            <a:r>
              <a:rPr lang="ru-RU" dirty="0" err="1"/>
              <a:t>Маюровым</a:t>
            </a:r>
            <a:r>
              <a:rPr lang="ru-RU" dirty="0"/>
              <a:t>, получила задание разведать маршрут дивизиона, встретить его и провести через болото в нужный для развертывания военных действий район.</a:t>
            </a:r>
          </a:p>
          <a:p>
            <a:pPr indent="457200" algn="just">
              <a:buNone/>
            </a:pPr>
            <a:r>
              <a:rPr lang="ru-RU" dirty="0"/>
              <a:t>Выбрав место для огневых позиций и уточнив маршрут, разведчики в условленном месте ждали колонну. Вдруг — шорох... С вражеской стороны пробирались люди. «Стой! Кто идет?» Тишина. Окрикнул по-японски. Вместо ответа — автоматная очередь. </a:t>
            </a:r>
            <a:r>
              <a:rPr lang="ru-RU" dirty="0" err="1"/>
              <a:t>Маюров</a:t>
            </a:r>
            <a:r>
              <a:rPr lang="ru-RU" dirty="0"/>
              <a:t> выносит решение — принять бой, послав разведчика </a:t>
            </a:r>
            <a:r>
              <a:rPr lang="ru-RU" dirty="0" err="1"/>
              <a:t>Кустова</a:t>
            </a:r>
            <a:r>
              <a:rPr lang="ru-RU" dirty="0"/>
              <a:t> за помощью в дивизион. Между тем японцы окружили трех смельчаков. Израсходовав гранаты, разведчики замаскировались в болоте, но автоматы их не умолкали ни на минуту...</a:t>
            </a:r>
          </a:p>
          <a:p>
            <a:pPr indent="457200" algn="just">
              <a:buNone/>
            </a:pPr>
            <a:r>
              <a:rPr lang="ru-RU" dirty="0"/>
              <a:t>Вскоре вернулся Кустов с группой наших автоматчиков. Враг был смят и в панике бежал. Позднее выяснилось, что вражеский взвод пытался пробраться к окруженной на высотке группировке японцев. Обе группы были ликвидированы.</a:t>
            </a:r>
          </a:p>
          <a:p>
            <a:pPr marL="0" indent="457200" algn="just">
              <a:buNone/>
            </a:pPr>
            <a:endParaRPr lang="ru-RU" dirty="0"/>
          </a:p>
        </p:txBody>
      </p:sp>
    </p:spTree>
    <p:extLst>
      <p:ext uri="{BB962C8B-B14F-4D97-AF65-F5344CB8AC3E}">
        <p14:creationId xmlns:p14="http://schemas.microsoft.com/office/powerpoint/2010/main" val="4224453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55000" lnSpcReduction="20000"/>
          </a:bodyPr>
          <a:lstStyle/>
          <a:p>
            <a:pPr marL="0" indent="457200" algn="just">
              <a:buNone/>
            </a:pPr>
            <a:endParaRPr lang="ru-RU" dirty="0" smtClean="0"/>
          </a:p>
          <a:p>
            <a:pPr marL="0" indent="457200" algn="just">
              <a:buNone/>
            </a:pPr>
            <a:r>
              <a:rPr lang="ru-RU" dirty="0" smtClean="0"/>
              <a:t>А </a:t>
            </a:r>
            <a:r>
              <a:rPr lang="ru-RU" dirty="0"/>
              <a:t>вот еще один случай из военной биографии Ивана Ивановича </a:t>
            </a:r>
            <a:r>
              <a:rPr lang="ru-RU" dirty="0" err="1"/>
              <a:t>Маюрова</a:t>
            </a:r>
            <a:r>
              <a:rPr lang="ru-RU" dirty="0"/>
              <a:t>:</a:t>
            </a:r>
          </a:p>
          <a:p>
            <a:pPr marL="0" indent="457200" algn="just">
              <a:buNone/>
            </a:pPr>
            <a:r>
              <a:rPr lang="ru-RU" dirty="0"/>
              <a:t>...Высотка на подходе к городу </a:t>
            </a:r>
            <a:r>
              <a:rPr lang="ru-RU" dirty="0" err="1"/>
              <a:t>Сун</a:t>
            </a:r>
            <a:r>
              <a:rPr lang="ru-RU" dirty="0"/>
              <a:t>-У. Старший лейтенант </a:t>
            </a:r>
            <a:r>
              <a:rPr lang="ru-RU" dirty="0" err="1"/>
              <a:t>Маюров</a:t>
            </a:r>
            <a:r>
              <a:rPr lang="ru-RU" dirty="0"/>
              <a:t> И.И. корректирует огонь нашей артиллерии. Неожиданно следует атака японцев на левый наблюдательный пункт. Вот они совсем близко. Принято решение: передать на батарею координаты высоты с требованием немедленно открыть огонь.</a:t>
            </a:r>
          </a:p>
          <a:p>
            <a:pPr marL="0" indent="457200" algn="just">
              <a:buNone/>
            </a:pPr>
            <a:r>
              <a:rPr lang="ru-RU" dirty="0"/>
              <a:t>«Вызываю огонь на себя», — передает </a:t>
            </a:r>
            <a:r>
              <a:rPr lang="ru-RU" dirty="0" err="1"/>
              <a:t>Маюров</a:t>
            </a:r>
            <a:r>
              <a:rPr lang="ru-RU" dirty="0"/>
              <a:t> и видит лица своих разведчиков. Они согласны со своим командиром, хотя знают, что не все вернутся живыми из этого боя.</a:t>
            </a:r>
          </a:p>
          <a:p>
            <a:pPr marL="0" indent="457200" algn="just">
              <a:buNone/>
            </a:pPr>
            <a:r>
              <a:rPr lang="ru-RU" dirty="0"/>
              <a:t>Уже бежали к высотке японцы с победными криками «</a:t>
            </a:r>
            <a:r>
              <a:rPr lang="ru-RU" dirty="0" err="1"/>
              <a:t>банзай</a:t>
            </a:r>
            <a:r>
              <a:rPr lang="ru-RU" dirty="0"/>
              <a:t>». Внезапно на них обрушился мощный шквал артиллерийского огня. Враг в панике откатился назад. Высотка была удержана. Город взят.</a:t>
            </a:r>
          </a:p>
          <a:p>
            <a:pPr marL="0" indent="457200" algn="just">
              <a:buNone/>
            </a:pPr>
            <a:r>
              <a:rPr lang="ru-RU" dirty="0"/>
              <a:t>Два коротких эпизода, но за ними жизнь опытного воина, посвятившего себя делу защиты любимой Родины.</a:t>
            </a:r>
          </a:p>
          <a:p>
            <a:pPr marL="0" indent="457200" algn="just">
              <a:buNone/>
            </a:pPr>
            <a:r>
              <a:rPr lang="ru-RU" dirty="0"/>
              <a:t>За смелый поступок и умелые действия старший лейтенант И. И. </a:t>
            </a:r>
            <a:r>
              <a:rPr lang="ru-RU" dirty="0" err="1"/>
              <a:t>Маюров</a:t>
            </a:r>
            <a:r>
              <a:rPr lang="ru-RU" dirty="0"/>
              <a:t> был удостоен звания Героя Советского Союза с вручением ордена Ленина и медали «Золотая Звезда». Награжден также орденом Красной Звезды и шестью медалями.</a:t>
            </a:r>
          </a:p>
          <a:p>
            <a:pPr marL="0" indent="457200" algn="just">
              <a:buNone/>
            </a:pPr>
            <a:r>
              <a:rPr lang="ru-RU" dirty="0"/>
              <a:t>И после окончания Великой Отечественной войны Иван Иванович связал свою жизнь с военной службой. Долгие годы работал он военруком в одном из профессиональных училищ Владикавказа.</a:t>
            </a:r>
          </a:p>
        </p:txBody>
      </p:sp>
    </p:spTree>
    <p:extLst>
      <p:ext uri="{BB962C8B-B14F-4D97-AF65-F5344CB8AC3E}">
        <p14:creationId xmlns:p14="http://schemas.microsoft.com/office/powerpoint/2010/main" val="16491422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err="1"/>
              <a:t>Тегенцев</a:t>
            </a:r>
            <a:r>
              <a:rPr lang="ru-RU" dirty="0"/>
              <a:t> Владимир </a:t>
            </a:r>
            <a:r>
              <a:rPr lang="ru-RU" dirty="0" smtClean="0"/>
              <a:t>Петрович</a:t>
            </a:r>
            <a:endParaRPr lang="ru-RU" dirty="0"/>
          </a:p>
        </p:txBody>
      </p:sp>
      <p:pic>
        <p:nvPicPr>
          <p:cNvPr id="4" name="Объект 3" descr="https://fsd.multiurok.ru/html/2018/01/26/s_5a6accb27ae6c/811657_7.jpe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24549" y="1600200"/>
            <a:ext cx="3294901" cy="4525963"/>
          </a:xfrm>
          <a:prstGeom prst="rect">
            <a:avLst/>
          </a:prstGeom>
          <a:noFill/>
          <a:ln>
            <a:noFill/>
          </a:ln>
        </p:spPr>
      </p:pic>
    </p:spTree>
    <p:extLst>
      <p:ext uri="{BB962C8B-B14F-4D97-AF65-F5344CB8AC3E}">
        <p14:creationId xmlns:p14="http://schemas.microsoft.com/office/powerpoint/2010/main" val="17801191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229600" cy="5793507"/>
          </a:xfrm>
        </p:spPr>
        <p:txBody>
          <a:bodyPr>
            <a:normAutofit/>
          </a:bodyPr>
          <a:lstStyle/>
          <a:p>
            <a:pPr marL="0" indent="457200" algn="just">
              <a:buNone/>
            </a:pPr>
            <a:endParaRPr lang="ru-RU" sz="2000" dirty="0" smtClean="0"/>
          </a:p>
          <a:p>
            <a:pPr marL="0" indent="457200" algn="just">
              <a:buNone/>
            </a:pPr>
            <a:endParaRPr lang="ru-RU" sz="2000" dirty="0"/>
          </a:p>
          <a:p>
            <a:pPr marL="0" indent="457200" algn="just">
              <a:buNone/>
            </a:pPr>
            <a:r>
              <a:rPr lang="ru-RU" sz="2000" dirty="0" err="1" smtClean="0"/>
              <a:t>Беляковка</a:t>
            </a:r>
            <a:r>
              <a:rPr lang="ru-RU" sz="2000" dirty="0" smtClean="0"/>
              <a:t> </a:t>
            </a:r>
            <a:r>
              <a:rPr lang="ru-RU" sz="2000" dirty="0"/>
              <a:t>и </a:t>
            </a:r>
            <a:r>
              <a:rPr lang="ru-RU" sz="2000" dirty="0" err="1"/>
              <a:t>Тилица</a:t>
            </a:r>
            <a:r>
              <a:rPr lang="ru-RU" sz="2000" dirty="0"/>
              <a:t> — эти две реки находятся на расстоянии тысячи километров друг от друга. Небольшая </a:t>
            </a:r>
            <a:r>
              <a:rPr lang="ru-RU" sz="2000" dirty="0" err="1"/>
              <a:t>Беляковка</a:t>
            </a:r>
            <a:r>
              <a:rPr lang="ru-RU" sz="2000" dirty="0"/>
              <a:t> протекает на Урале, возле села </a:t>
            </a:r>
            <a:r>
              <a:rPr lang="ru-RU" sz="2000" dirty="0" err="1"/>
              <a:t>Беляковское</a:t>
            </a:r>
            <a:r>
              <a:rPr lang="ru-RU" sz="2000" dirty="0"/>
              <a:t>, другая — в Польше, возле города </a:t>
            </a:r>
            <a:r>
              <a:rPr lang="ru-RU" sz="2000" dirty="0" err="1"/>
              <a:t>Нове-Място</a:t>
            </a:r>
            <a:r>
              <a:rPr lang="ru-RU" sz="2000" dirty="0"/>
              <a:t>. Но они, как родные сестры, обе дороги для Владимира Петровича </a:t>
            </a:r>
            <a:r>
              <a:rPr lang="ru-RU" sz="2000" dirty="0" err="1"/>
              <a:t>Тегенцева</a:t>
            </a:r>
            <a:r>
              <a:rPr lang="ru-RU" sz="2000" dirty="0"/>
              <a:t>. На первой он родился и провел свое безмятежное детство, купался, ловил рыбу. Здесь, в селе </a:t>
            </a:r>
            <a:r>
              <a:rPr lang="ru-RU" sz="2000" dirty="0" err="1"/>
              <a:t>Беляковское</a:t>
            </a:r>
            <a:r>
              <a:rPr lang="ru-RU" sz="2000" dirty="0"/>
              <a:t>, он научился трудолюбию, воспитал свой уральский характер и любовь к Родине. В городе </a:t>
            </a:r>
            <a:r>
              <a:rPr lang="ru-RU" sz="2000" dirty="0" err="1"/>
              <a:t>Нове-Място</a:t>
            </a:r>
            <a:r>
              <a:rPr lang="ru-RU" sz="2000" dirty="0"/>
              <a:t>, что на реке </a:t>
            </a:r>
            <a:r>
              <a:rPr lang="ru-RU" sz="2000" dirty="0" err="1"/>
              <a:t>Тилице</a:t>
            </a:r>
            <a:r>
              <a:rPr lang="ru-RU" sz="2000" dirty="0"/>
              <a:t>, Владимир Петрович совершил выдающийся подвиг в годы Великой Отечественной войны, за который ему было присвоено звание Героя Советского Союза.</a:t>
            </a:r>
          </a:p>
          <a:p>
            <a:pPr marL="0" indent="457200" algn="just">
              <a:buNone/>
            </a:pPr>
            <a:r>
              <a:rPr lang="ru-RU" sz="2000" dirty="0"/>
              <a:t>После окончания семилетки Володя работал маркировщиком на </a:t>
            </a:r>
            <a:r>
              <a:rPr lang="ru-RU" sz="2000" dirty="0" err="1"/>
              <a:t>Мохиревском</a:t>
            </a:r>
            <a:r>
              <a:rPr lang="ru-RU" sz="2000" dirty="0"/>
              <a:t> лесоучастке. Трудился безукоризненно, любил свое дело. В мае 1941 года был призван в ряды Красной армии.</a:t>
            </a:r>
          </a:p>
          <a:p>
            <a:pPr marL="0" indent="0">
              <a:buNone/>
            </a:pPr>
            <a:endParaRPr lang="ru-RU" sz="2000" dirty="0"/>
          </a:p>
        </p:txBody>
      </p:sp>
    </p:spTree>
    <p:extLst>
      <p:ext uri="{BB962C8B-B14F-4D97-AF65-F5344CB8AC3E}">
        <p14:creationId xmlns:p14="http://schemas.microsoft.com/office/powerpoint/2010/main" val="17004971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fontScale="62500" lnSpcReduction="20000"/>
          </a:bodyPr>
          <a:lstStyle/>
          <a:p>
            <a:pPr marL="0" indent="457200" algn="just">
              <a:buNone/>
            </a:pPr>
            <a:endParaRPr lang="ru-RU" dirty="0" smtClean="0"/>
          </a:p>
          <a:p>
            <a:pPr marL="0" indent="457200" algn="just">
              <a:buNone/>
            </a:pPr>
            <a:r>
              <a:rPr lang="ru-RU" dirty="0" smtClean="0"/>
              <a:t>Трудной </a:t>
            </a:r>
            <a:r>
              <a:rPr lang="ru-RU" dirty="0"/>
              <a:t>и суровой была его солдатская служба. С первых месяцев войны молодой солдат попал в самое пекло боевых сражений — воевал под Москвой, вместе с боевыми друзьями радовался первым победам под столицей.</a:t>
            </a:r>
          </a:p>
          <a:p>
            <a:pPr marL="0" indent="457200" algn="just">
              <a:buNone/>
            </a:pPr>
            <a:r>
              <a:rPr lang="ru-RU" dirty="0"/>
              <a:t>Битва за Сталинград. Здесь он громил фашистов в составе пехотных войск.</a:t>
            </a:r>
          </a:p>
          <a:p>
            <a:pPr marL="0" indent="457200" algn="just">
              <a:buNone/>
            </a:pPr>
            <a:r>
              <a:rPr lang="ru-RU" dirty="0"/>
              <a:t>Переломным периодом в жизни Владимира Петровича было направление его с фронта в танковое училище. Он мечтал водить те грозные машины Т-34, которые постоянно выручали пехотинцев в самые трудные дни боевых сражений. Он горел желанием быстрее изучить их и вновь громить фашистов.</a:t>
            </a:r>
          </a:p>
          <a:p>
            <a:pPr marL="0" indent="457200" algn="just">
              <a:buNone/>
            </a:pPr>
            <a:r>
              <a:rPr lang="ru-RU" dirty="0"/>
              <a:t>И вот мечта его осуществилась. Шёл уже 1944 год. На фронт поступала новая, более современная техника. Её качество и количество превосходили вражеское оружие. Закончив танковое училище, получил танк и Владимир </a:t>
            </a:r>
            <a:r>
              <a:rPr lang="ru-RU" dirty="0" err="1"/>
              <a:t>Тегенцев</a:t>
            </a:r>
            <a:r>
              <a:rPr lang="ru-RU" dirty="0"/>
              <a:t>.</a:t>
            </a:r>
          </a:p>
          <a:p>
            <a:pPr marL="0" indent="457200" algn="just">
              <a:buNone/>
            </a:pPr>
            <a:r>
              <a:rPr lang="ru-RU" dirty="0"/>
              <a:t>Начались бои в Польше. С </a:t>
            </a:r>
            <a:r>
              <a:rPr lang="ru-RU" dirty="0" err="1"/>
              <a:t>Мангушевского</a:t>
            </a:r>
            <a:r>
              <a:rPr lang="ru-RU" dirty="0"/>
              <a:t> плацдарма на Висле началось январское наступление 1945 года. До Берлина оставалось 600 километров. Танковая бригада была введена в прорыв и, обогнав пехоту, на предельной скорости, не встречая резкого сопротивления и не ввязываясь в бои, углубилась на 75 километров во вражеский тыл. Впереди по направлению к </a:t>
            </a:r>
            <a:r>
              <a:rPr lang="ru-RU" dirty="0" err="1"/>
              <a:t>Нове-Място</a:t>
            </a:r>
            <a:r>
              <a:rPr lang="ru-RU" dirty="0"/>
              <a:t> шел второй батальон.</a:t>
            </a:r>
          </a:p>
          <a:p>
            <a:pPr marL="0" indent="0">
              <a:buNone/>
            </a:pPr>
            <a:endParaRPr lang="ru-RU" dirty="0"/>
          </a:p>
        </p:txBody>
      </p:sp>
    </p:spTree>
    <p:extLst>
      <p:ext uri="{BB962C8B-B14F-4D97-AF65-F5344CB8AC3E}">
        <p14:creationId xmlns:p14="http://schemas.microsoft.com/office/powerpoint/2010/main" val="11240708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fontScale="62500" lnSpcReduction="20000"/>
          </a:bodyPr>
          <a:lstStyle/>
          <a:p>
            <a:pPr marL="0" indent="457200" algn="just">
              <a:buNone/>
            </a:pPr>
            <a:endParaRPr lang="ru-RU" dirty="0" smtClean="0"/>
          </a:p>
          <a:p>
            <a:pPr marL="0" indent="457200" algn="just">
              <a:buNone/>
            </a:pPr>
            <a:endParaRPr lang="ru-RU" dirty="0"/>
          </a:p>
          <a:p>
            <a:pPr marL="0" indent="457200" algn="just">
              <a:buNone/>
            </a:pPr>
            <a:r>
              <a:rPr lang="ru-RU" dirty="0" smtClean="0"/>
              <a:t>На </a:t>
            </a:r>
            <a:r>
              <a:rPr lang="ru-RU" dirty="0"/>
              <a:t>второй день рейда танковой бригады вперед был выслан ударный отряд из трёх машин. В него попал и Владимир </a:t>
            </a:r>
            <a:r>
              <a:rPr lang="ru-RU" dirty="0" err="1"/>
              <a:t>Тегенцев</a:t>
            </a:r>
            <a:r>
              <a:rPr lang="ru-RU" dirty="0"/>
              <a:t>. Поступил приказ: «Прорваться в город, посеять панику, всячески содействовать продвижению бригады».</a:t>
            </a:r>
          </a:p>
          <a:p>
            <a:pPr marL="0" indent="457200" algn="just">
              <a:buNone/>
            </a:pPr>
            <a:r>
              <a:rPr lang="ru-RU" dirty="0"/>
              <a:t>Танки вырвались на шоссе и на предельной скорости ринулись к городу. Было видно, как на том берегу у пушек суматошно бегала охранная команда. Миновали мост и ворвались в город. Сзади танков грохнул взрыв. Стало ясно, что мост взорван. Отступать некуда. В городе началась паника, беспорядочная стрельба. Жители недоумевали, откуда взялись советские танки, если фронт еще так далеко от города.</a:t>
            </a:r>
          </a:p>
          <a:p>
            <a:pPr marL="0" indent="457200" algn="just">
              <a:buNone/>
            </a:pPr>
            <a:r>
              <a:rPr lang="ru-RU" dirty="0"/>
              <a:t>Командир отряда Иван Гапон передал </a:t>
            </a:r>
            <a:r>
              <a:rPr lang="ru-RU" dirty="0" err="1"/>
              <a:t>Тегенцеву</a:t>
            </a:r>
            <a:r>
              <a:rPr lang="ru-RU" dirty="0"/>
              <a:t> по рации: «Делай как я», и танки помчались по городу. Они крушили полевые орудия, штабные автобусы и машины. Разгорелся жаркий стремительный бой. Фашисты не ожидали этого нападения. Сметая все преграды на пути, танки прорвались к вокзалу. Фашисты, опомнившись, сумели поджечь один танк. Охваченный пламенем, он продолжал вести обстрел врагов. Из него радировали: «Погибаем, но не сдаемся!» Осталось два танка — Ивана Гапона и Владимира </a:t>
            </a:r>
            <a:r>
              <a:rPr lang="ru-RU" dirty="0" err="1"/>
              <a:t>Тегенцева</a:t>
            </a:r>
            <a:r>
              <a:rPr lang="ru-RU" dirty="0"/>
              <a:t>.</a:t>
            </a:r>
          </a:p>
          <a:p>
            <a:pPr marL="0" indent="0">
              <a:buNone/>
            </a:pPr>
            <a:endParaRPr lang="ru-RU" dirty="0"/>
          </a:p>
        </p:txBody>
      </p:sp>
    </p:spTree>
    <p:extLst>
      <p:ext uri="{BB962C8B-B14F-4D97-AF65-F5344CB8AC3E}">
        <p14:creationId xmlns:p14="http://schemas.microsoft.com/office/powerpoint/2010/main" val="39785091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865515"/>
          </a:xfrm>
        </p:spPr>
        <p:txBody>
          <a:bodyPr>
            <a:normAutofit fontScale="62500" lnSpcReduction="20000"/>
          </a:bodyPr>
          <a:lstStyle/>
          <a:p>
            <a:pPr marL="0" indent="457200" algn="just">
              <a:buNone/>
            </a:pPr>
            <a:endParaRPr lang="ru-RU" dirty="0" smtClean="0"/>
          </a:p>
          <a:p>
            <a:pPr marL="0" indent="457200" algn="just">
              <a:buNone/>
            </a:pPr>
            <a:r>
              <a:rPr lang="ru-RU" dirty="0" smtClean="0"/>
              <a:t>Бой </a:t>
            </a:r>
            <a:r>
              <a:rPr lang="ru-RU" dirty="0"/>
              <a:t>продолжался в городе уже восемь часов. Но танковая бригада все еще не появлялась. У городского вокзала был подбит танк Ивана Гапона. Экипаж </a:t>
            </a:r>
            <a:r>
              <a:rPr lang="ru-RU" dirty="0" err="1"/>
              <a:t>Тегенцева</a:t>
            </a:r>
            <a:r>
              <a:rPr lang="ru-RU" dirty="0"/>
              <a:t> остался один на один с многочисленным врагом. «В одиночку сражаться в городе бессмысленно», — подумал командир и принял решение вырваться на автостраду. Навстречу двигалась автоколонна. Сбивая машины, танк упорно двигался вперед. В колонне оказалась бензоцистерна. Вспыхнул пожар. Огнем охватило и танк. Опасаясь взрыва, первыми через боковые люки вывалились радист Румянцев и механик-водитель Терещенко. Через башенный люк успели покинуть танк заряжающий Воронин, командир орудия Зверев и он, Владимир </a:t>
            </a:r>
            <a:r>
              <a:rPr lang="ru-RU" dirty="0" err="1"/>
              <a:t>Тегенцев</a:t>
            </a:r>
            <a:r>
              <a:rPr lang="ru-RU" dirty="0"/>
              <a:t>. Танк густо дымил: в последний момент Терещенко успел включить тумблер для зажигания дымовых шашек, установленных на корме. Дымовая завеса прикрыла танкистов.</a:t>
            </a:r>
          </a:p>
          <a:p>
            <a:pPr marL="0" indent="457200" algn="just">
              <a:buNone/>
            </a:pPr>
            <a:r>
              <a:rPr lang="ru-RU" dirty="0"/>
              <a:t>К горящему танку уже бежали фашисты. Началась перестрелка. Почти рядом с Владимиром разорвалась граната...</a:t>
            </a:r>
          </a:p>
          <a:p>
            <a:pPr marL="0" indent="457200" algn="just">
              <a:buNone/>
            </a:pPr>
            <a:r>
              <a:rPr lang="ru-RU" dirty="0"/>
              <a:t>За мужество и стойкость, проявленные в этом смертельном поединке с врагом, танкисту Владимиру Петровичу </a:t>
            </a:r>
            <a:r>
              <a:rPr lang="ru-RU" dirty="0" err="1"/>
              <a:t>Тегенцеву</a:t>
            </a:r>
            <a:r>
              <a:rPr lang="ru-RU" dirty="0"/>
              <a:t> Указом Президиума Верховного Совета СССР от 27 февраля 1945 года было присвоено звание Героя Советского Союза.</a:t>
            </a:r>
          </a:p>
          <a:p>
            <a:pPr marL="0" indent="457200" algn="just">
              <a:buNone/>
            </a:pPr>
            <a:r>
              <a:rPr lang="ru-RU" dirty="0"/>
              <a:t>После выздоровления В. П. </a:t>
            </a:r>
            <a:r>
              <a:rPr lang="ru-RU" dirty="0" err="1"/>
              <a:t>Тегенцев</a:t>
            </a:r>
            <a:r>
              <a:rPr lang="ru-RU" dirty="0"/>
              <a:t> продолжал служить в армии до марта 1947 года</a:t>
            </a:r>
            <a:r>
              <a:rPr lang="ru-RU" dirty="0" smtClean="0"/>
              <a:t>.</a:t>
            </a:r>
            <a:endParaRPr lang="ru-RU" dirty="0"/>
          </a:p>
        </p:txBody>
      </p:sp>
    </p:spTree>
    <p:extLst>
      <p:ext uri="{BB962C8B-B14F-4D97-AF65-F5344CB8AC3E}">
        <p14:creationId xmlns:p14="http://schemas.microsoft.com/office/powerpoint/2010/main" val="292572147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Исламов Юрий </a:t>
            </a:r>
            <a:r>
              <a:rPr lang="ru-RU" dirty="0" err="1" smtClean="0"/>
              <a:t>Верикович</a:t>
            </a:r>
            <a:endParaRPr lang="ru-RU" dirty="0"/>
          </a:p>
        </p:txBody>
      </p:sp>
      <p:pic>
        <p:nvPicPr>
          <p:cNvPr id="4" name="Объект 3" descr="https://fsd.multiurok.ru/html/2018/01/26/s_5a6accb27ae6c/811657_8.jpe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06017" y="1600200"/>
            <a:ext cx="3131966" cy="4525963"/>
          </a:xfrm>
          <a:prstGeom prst="rect">
            <a:avLst/>
          </a:prstGeom>
          <a:noFill/>
          <a:ln>
            <a:noFill/>
          </a:ln>
        </p:spPr>
      </p:pic>
    </p:spTree>
    <p:extLst>
      <p:ext uri="{BB962C8B-B14F-4D97-AF65-F5344CB8AC3E}">
        <p14:creationId xmlns:p14="http://schemas.microsoft.com/office/powerpoint/2010/main" val="33568489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fontScale="40000" lnSpcReduction="20000"/>
          </a:bodyPr>
          <a:lstStyle/>
          <a:p>
            <a:pPr marL="0" indent="0" algn="ctr">
              <a:buNone/>
            </a:pPr>
            <a:r>
              <a:rPr lang="ru-RU" sz="5000" b="1" dirty="0"/>
              <a:t>Герои Советского Союза</a:t>
            </a:r>
          </a:p>
          <a:p>
            <a:pPr marL="0" lvl="0" indent="457200" algn="just">
              <a:buNone/>
            </a:pPr>
            <a:r>
              <a:rPr lang="ru-RU" sz="4000" b="1" dirty="0"/>
              <a:t>КУЗНЕЦОВ Николай Иванович</a:t>
            </a:r>
            <a:r>
              <a:rPr lang="ru-RU" sz="4000" dirty="0"/>
              <a:t>. Родился в 1911 году в д. Зырянка </a:t>
            </a:r>
            <a:r>
              <a:rPr lang="ru-RU" sz="4000" dirty="0" err="1"/>
              <a:t>Талицкого</a:t>
            </a:r>
            <a:r>
              <a:rPr lang="ru-RU" sz="4000" dirty="0"/>
              <a:t> района Свердловской области. Погиб 9 марта 1944 г. Захоронен — г. Львов, Украина, холм Славы.</a:t>
            </a:r>
          </a:p>
          <a:p>
            <a:pPr marL="0" lvl="0" indent="457200" algn="just">
              <a:buNone/>
            </a:pPr>
            <a:r>
              <a:rPr lang="ru-RU" sz="4000" b="1" dirty="0"/>
              <a:t>КИРИЛЮК Виктор Васильевич</a:t>
            </a:r>
            <a:r>
              <a:rPr lang="ru-RU" sz="4000" dirty="0"/>
              <a:t>. Родился в 1923 году в д. Большие </a:t>
            </a:r>
            <a:r>
              <a:rPr lang="ru-RU" sz="4000" dirty="0" err="1"/>
              <a:t>Тураи</a:t>
            </a:r>
            <a:r>
              <a:rPr lang="ru-RU" sz="4000" dirty="0"/>
              <a:t> </a:t>
            </a:r>
            <a:r>
              <a:rPr lang="ru-RU" sz="4000" dirty="0" err="1"/>
              <a:t>Оханского</a:t>
            </a:r>
            <a:r>
              <a:rPr lang="ru-RU" sz="4000" dirty="0"/>
              <a:t> района Пермской области. Захоронен — г. Талица. Умер после войны.</a:t>
            </a:r>
          </a:p>
          <a:p>
            <a:pPr marL="0" lvl="0" indent="457200" algn="just">
              <a:buNone/>
            </a:pPr>
            <a:r>
              <a:rPr lang="ru-RU" sz="4000" b="1" dirty="0"/>
              <a:t>ГРОБОВ Анатолий Александрович</a:t>
            </a:r>
            <a:r>
              <a:rPr lang="ru-RU" sz="4000" dirty="0"/>
              <a:t>. Родился в 1916 году в г. Верхняя Тура Свердловской области. Погиб 24 декабря 1943 года. Захоронен — с. </a:t>
            </a:r>
            <a:r>
              <a:rPr lang="ru-RU" sz="4000" dirty="0" err="1"/>
              <a:t>Рожев</a:t>
            </a:r>
            <a:r>
              <a:rPr lang="ru-RU" sz="4000" dirty="0"/>
              <a:t> </a:t>
            </a:r>
            <a:r>
              <a:rPr lang="ru-RU" sz="4000" dirty="0" err="1"/>
              <a:t>Макаровского</a:t>
            </a:r>
            <a:r>
              <a:rPr lang="ru-RU" sz="4000" dirty="0"/>
              <a:t> района Киевской области, Украина.</a:t>
            </a:r>
          </a:p>
          <a:p>
            <a:pPr marL="0" lvl="0" indent="457200" algn="just">
              <a:buNone/>
            </a:pPr>
            <a:r>
              <a:rPr lang="ru-RU" sz="4000" b="1" dirty="0"/>
              <a:t>АНИКИН Николай Александрович</a:t>
            </a:r>
            <a:r>
              <a:rPr lang="ru-RU" sz="4000" dirty="0"/>
              <a:t>. Родился в 1919 году в г. Усолье Пермской области. Захоронен — г. Москва. Умер после войны.</a:t>
            </a:r>
          </a:p>
          <a:p>
            <a:pPr marL="0" lvl="0" indent="457200" algn="just">
              <a:buNone/>
            </a:pPr>
            <a:r>
              <a:rPr lang="ru-RU" sz="4000" b="1" dirty="0"/>
              <a:t>МАЮРОВ Иван Иванович</a:t>
            </a:r>
            <a:r>
              <a:rPr lang="ru-RU" sz="4000" dirty="0"/>
              <a:t>. Родился в 1918 году в с. Убиенное </a:t>
            </a:r>
            <a:r>
              <a:rPr lang="ru-RU" sz="4000" dirty="0" err="1"/>
              <a:t>Юргамышского</a:t>
            </a:r>
            <a:r>
              <a:rPr lang="ru-RU" sz="4000" dirty="0"/>
              <a:t> района Курганской области. Захоронен — г. Орджоникидзе (Владикавказ). Умер после войны.</a:t>
            </a:r>
          </a:p>
          <a:p>
            <a:pPr marL="0" lvl="0" indent="457200" algn="just">
              <a:buNone/>
            </a:pPr>
            <a:r>
              <a:rPr lang="ru-RU" sz="4000" b="1" dirty="0"/>
              <a:t>ТЕГЕНЦЕВ Владимир Петрович</a:t>
            </a:r>
            <a:r>
              <a:rPr lang="ru-RU" sz="4000" dirty="0"/>
              <a:t>. Родился в 1922 году в с. </a:t>
            </a:r>
            <a:r>
              <a:rPr lang="ru-RU" sz="4000" dirty="0" err="1"/>
              <a:t>Беляковское</a:t>
            </a:r>
            <a:r>
              <a:rPr lang="ru-RU" sz="4000" dirty="0"/>
              <a:t> </a:t>
            </a:r>
            <a:r>
              <a:rPr lang="ru-RU" sz="4000" dirty="0" err="1"/>
              <a:t>Талицкого</a:t>
            </a:r>
            <a:r>
              <a:rPr lang="ru-RU" sz="4000" dirty="0"/>
              <a:t> района Свердловской области. Захоронен — г. Новоуральск Свердловской области. Умер после войны.</a:t>
            </a:r>
          </a:p>
          <a:p>
            <a:pPr marL="0" lvl="0" indent="457200" algn="just">
              <a:buNone/>
            </a:pPr>
            <a:r>
              <a:rPr lang="ru-RU" sz="4000" b="1" dirty="0"/>
              <a:t>ИСЛАМОВ Юрий </a:t>
            </a:r>
            <a:r>
              <a:rPr lang="ru-RU" sz="4000" b="1" dirty="0" err="1"/>
              <a:t>Верикович</a:t>
            </a:r>
            <a:r>
              <a:rPr lang="ru-RU" sz="4000" dirty="0"/>
              <a:t>. Родился в 1968 году в г. </a:t>
            </a:r>
            <a:r>
              <a:rPr lang="ru-RU" sz="4000" dirty="0" err="1"/>
              <a:t>Арслан</a:t>
            </a:r>
            <a:r>
              <a:rPr lang="ru-RU" sz="4000" dirty="0"/>
              <a:t> Боб </a:t>
            </a:r>
            <a:r>
              <a:rPr lang="ru-RU" sz="4000" dirty="0" err="1"/>
              <a:t>Ошской</a:t>
            </a:r>
            <a:r>
              <a:rPr lang="ru-RU" sz="4000" dirty="0"/>
              <a:t> области, Киргизия. Захоронен — г. Талица, аллея Славы.</a:t>
            </a:r>
          </a:p>
          <a:p>
            <a:pPr marL="0" indent="0" algn="just">
              <a:buNone/>
            </a:pPr>
            <a:endParaRPr lang="ru-RU" sz="4000" b="1" dirty="0" smtClean="0"/>
          </a:p>
          <a:p>
            <a:pPr marL="0" indent="0" algn="ctr">
              <a:buNone/>
            </a:pPr>
            <a:r>
              <a:rPr lang="ru-RU" sz="5000" b="1" dirty="0" smtClean="0"/>
              <a:t>Полные кавалеры ордена Славы</a:t>
            </a:r>
            <a:endParaRPr lang="ru-RU" sz="5000" b="1" dirty="0"/>
          </a:p>
          <a:p>
            <a:pPr marL="0" lvl="0" indent="457200" algn="just">
              <a:buNone/>
            </a:pPr>
            <a:r>
              <a:rPr lang="ru-RU" sz="4000" b="1" dirty="0"/>
              <a:t>ЗДЕБЧИНСКИЙ Владимир Станиславович</a:t>
            </a:r>
            <a:r>
              <a:rPr lang="ru-RU" sz="4000" dirty="0"/>
              <a:t>. Родился в 1919 году в г. Талица Свердловской области. Захоронен — г. Талица. Умер после войны.</a:t>
            </a:r>
          </a:p>
          <a:p>
            <a:pPr marL="0" lvl="0" indent="457200" algn="just">
              <a:buNone/>
            </a:pPr>
            <a:r>
              <a:rPr lang="ru-RU" sz="4000" b="1" dirty="0"/>
              <a:t>БОГДАНОВ Михаил </a:t>
            </a:r>
            <a:r>
              <a:rPr lang="ru-RU" sz="4000" b="1" dirty="0" err="1"/>
              <a:t>Нестерович</a:t>
            </a:r>
            <a:r>
              <a:rPr lang="ru-RU" sz="4000" dirty="0"/>
              <a:t>. Родился в 1911 году в д. Медведково </a:t>
            </a:r>
            <a:r>
              <a:rPr lang="ru-RU" sz="4000" dirty="0" err="1"/>
              <a:t>Талицкого</a:t>
            </a:r>
            <a:r>
              <a:rPr lang="ru-RU" sz="4000" dirty="0"/>
              <a:t> района Свердловской области. Захоронен — п. Троицкий </a:t>
            </a:r>
            <a:r>
              <a:rPr lang="ru-RU" sz="4000" dirty="0" err="1"/>
              <a:t>Талицкого</a:t>
            </a:r>
            <a:r>
              <a:rPr lang="ru-RU" sz="4000" dirty="0"/>
              <a:t> района Свердловской области. Умер после войны.</a:t>
            </a:r>
          </a:p>
          <a:p>
            <a:pPr marL="0" indent="0">
              <a:buNone/>
            </a:pPr>
            <a:endParaRPr lang="ru-RU" dirty="0"/>
          </a:p>
        </p:txBody>
      </p:sp>
    </p:spTree>
    <p:extLst>
      <p:ext uri="{BB962C8B-B14F-4D97-AF65-F5344CB8AC3E}">
        <p14:creationId xmlns:p14="http://schemas.microsoft.com/office/powerpoint/2010/main" val="17524183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lnSpcReduction="10000"/>
          </a:bodyPr>
          <a:lstStyle/>
          <a:p>
            <a:pPr marL="0" indent="457200" algn="just">
              <a:buNone/>
            </a:pPr>
            <a:endParaRPr lang="ru-RU" sz="1550" dirty="0" smtClean="0"/>
          </a:p>
          <a:p>
            <a:pPr marL="0" indent="457200" algn="just">
              <a:buNone/>
            </a:pPr>
            <a:r>
              <a:rPr lang="ru-RU" sz="1550" dirty="0" smtClean="0"/>
              <a:t>Давно </a:t>
            </a:r>
            <a:r>
              <a:rPr lang="ru-RU" sz="1550" dirty="0"/>
              <a:t>закончилась Великая Отечественная война, но, как известно, редко выпадает на долю России мирное время. И снова Талице пришлось содрогнуться от горя и ужаса, вновь пришлось оплакивать и чествовать нового Героя Советского Союза.</a:t>
            </a:r>
          </a:p>
          <a:p>
            <a:pPr marL="0" indent="457200" algn="just">
              <a:buNone/>
            </a:pPr>
            <a:r>
              <a:rPr lang="ru-RU" sz="1550" dirty="0"/>
              <a:t>Детство Юры Исламова прошло в Талице. Уже в школьные годы Юра проявлял характер будущего воина и стойкого бойца. По медицинским показателям Юрина служба в армии еще в детстве была под большим вопросом. Но, поставив цель, Юра всегда добивался своего, и потому ежедневные тренировки, поправившие не только его здоровье, но и закалившие характер, приблизили Юру к заветной мечте — службе в армии.</a:t>
            </a:r>
          </a:p>
          <a:p>
            <a:pPr marL="0" indent="457200" algn="just">
              <a:buNone/>
            </a:pPr>
            <a:r>
              <a:rPr lang="ru-RU" sz="1550" dirty="0"/>
              <a:t>Даже поступив в институт, Юрий стремился к службе в Вооруженных силах. Его рапорт удивил бы многих современных юношей, но таково было стремление будущего героя: «Прошу призвать меня на действительную службу в ряды Вооруженных сил СССР... Сессию обязуюсь сдать досрочно. Учебу буду продолжать после армии».</a:t>
            </a:r>
          </a:p>
          <a:p>
            <a:pPr marL="0" indent="457200" algn="just">
              <a:buNone/>
            </a:pPr>
            <a:r>
              <a:rPr lang="ru-RU" sz="1550" dirty="0"/>
              <a:t>В военкомате Юра просил направить его в состав ограниченного контингента советских войск в Афганистане.</a:t>
            </a:r>
          </a:p>
          <a:p>
            <a:pPr marL="0" indent="457200" algn="just">
              <a:buNone/>
            </a:pPr>
            <a:r>
              <a:rPr lang="ru-RU" sz="1550" dirty="0"/>
              <a:t>Что руководило этим молодым девятнадцатилетним юношей, с таким рвением стремившимся в самое пекло афганской войны? Та же отчаянная храбрость, которая заставляла Николая Ивановича Кузнецова переступать пороги фашистских кабинетов? Тот же искренний патриотизм и нежелание укрываться от самых сложных испытаний?</a:t>
            </a:r>
          </a:p>
          <a:p>
            <a:pPr marL="0" indent="457200" algn="just">
              <a:buNone/>
            </a:pPr>
            <a:r>
              <a:rPr lang="ru-RU" sz="1550" dirty="0"/>
              <a:t>Кто ответит на эти вопросы теперь, когда нет уже в живых героя, добровольный призыв в армию которого в Афганистан был не просто бравадой и неосознанным риском. Сегодня весь жизненный путь Юрия кажется большой подготовкой к финальному подвигу, унесшему и жизнь самого парня</a:t>
            </a:r>
            <a:r>
              <a:rPr lang="ru-RU" sz="1550" dirty="0" smtClean="0"/>
              <a:t>.</a:t>
            </a:r>
            <a:endParaRPr lang="ru-RU" sz="1550" dirty="0"/>
          </a:p>
        </p:txBody>
      </p:sp>
    </p:spTree>
    <p:extLst>
      <p:ext uri="{BB962C8B-B14F-4D97-AF65-F5344CB8AC3E}">
        <p14:creationId xmlns:p14="http://schemas.microsoft.com/office/powerpoint/2010/main" val="29334537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fontScale="55000" lnSpcReduction="20000"/>
          </a:bodyPr>
          <a:lstStyle/>
          <a:p>
            <a:pPr marL="0" indent="457200" algn="just">
              <a:buNone/>
            </a:pPr>
            <a:r>
              <a:rPr lang="ru-RU" dirty="0"/>
              <a:t>Погиб Юрий, защищая своих ребят от нападения </a:t>
            </a:r>
            <a:r>
              <a:rPr lang="ru-RU" dirty="0" err="1"/>
              <a:t>душманов</a:t>
            </a:r>
            <a:r>
              <a:rPr lang="ru-RU" dirty="0"/>
              <a:t>. Вот что вспоминает об этих днях бывший однополчанин Юрия кавалер ордена Красной Звезды сержант запаса Дмитрий </a:t>
            </a:r>
            <a:r>
              <a:rPr lang="ru-RU" dirty="0" err="1"/>
              <a:t>Охоткин</a:t>
            </a:r>
            <a:r>
              <a:rPr lang="ru-RU" dirty="0"/>
              <a:t>:</a:t>
            </a:r>
          </a:p>
          <a:p>
            <a:pPr marL="0" indent="457200" algn="just">
              <a:buNone/>
            </a:pPr>
            <a:r>
              <a:rPr lang="ru-RU" dirty="0"/>
              <a:t>«И в дни национального примирения, объявленного законным правительством Афганистана, здесь редко случалось мирное затишье. Бандформирования продолжали наносить удары из-за угла, устраивали засады на пути афганских и советских колонн, доставляющих в горные селения продовольствие, медикаменты, боеприпасы. Юрию Исламову не раз приходилось уходить в горы, чтобы пресечь преступные вылазки бандитов, преградить путь смерти, которая то и дело обрушивалась на головы ни в чем не повинных мирных жителей. Неоднократно подчиненные Юрия Исламова выходили победителями из жесточайших переделок. И младший командир неизменно был для них примером мужества, стойкости, готовности выполнить боевую задачу любой ценой.</a:t>
            </a:r>
          </a:p>
          <a:p>
            <a:pPr marL="0" indent="457200" algn="just">
              <a:buNone/>
            </a:pPr>
            <a:r>
              <a:rPr lang="ru-RU" dirty="0"/>
              <a:t>Однажды воины боевой группы особенно отличились, уничтожив большое количество оружия, доставляемого через границу одному из бандформирований.</a:t>
            </a:r>
          </a:p>
          <a:p>
            <a:pPr marL="0" indent="457200" algn="just">
              <a:buNone/>
            </a:pPr>
            <a:r>
              <a:rPr lang="ru-RU" dirty="0"/>
              <a:t>Но и сами десантники попали в засаду, приняв неравный бой. Окруженный кольцом врагов, дважды раненный младший сержант Юрий Исламов бился до последнего патрона. А последней гранатой он подорвал себя и бандитов».</a:t>
            </a:r>
          </a:p>
          <a:p>
            <a:pPr marL="0" indent="457200" algn="just">
              <a:buNone/>
            </a:pPr>
            <a:r>
              <a:rPr lang="ru-RU" dirty="0"/>
              <a:t>Весть о героической гибели Юрия облетела тогда всю страну. О ней много говорили, много писали, но годы шли, и сегодня необходимо напомнить людям о том, что и в наше время есть место настоящему героизму. Жаль, что проявления его обходятся героям такой дорогой ценой</a:t>
            </a:r>
            <a:r>
              <a:rPr lang="ru-RU" dirty="0" smtClean="0"/>
              <a:t>...</a:t>
            </a:r>
            <a:endParaRPr lang="ru-RU" dirty="0"/>
          </a:p>
        </p:txBody>
      </p:sp>
    </p:spTree>
    <p:extLst>
      <p:ext uri="{BB962C8B-B14F-4D97-AF65-F5344CB8AC3E}">
        <p14:creationId xmlns:p14="http://schemas.microsoft.com/office/powerpoint/2010/main" val="410069148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t>Здебчинский</a:t>
            </a:r>
            <a:r>
              <a:rPr lang="ru-RU" dirty="0"/>
              <a:t> Владимир </a:t>
            </a:r>
            <a:r>
              <a:rPr lang="ru-RU" dirty="0" smtClean="0"/>
              <a:t>Станиславович</a:t>
            </a:r>
            <a:endParaRPr lang="ru-RU" dirty="0"/>
          </a:p>
        </p:txBody>
      </p:sp>
      <p:pic>
        <p:nvPicPr>
          <p:cNvPr id="4" name="Объект 3" descr="https://fsd.multiurok.ru/html/2018/01/26/s_5a6accb27ae6c/811657_9.jpe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92439" y="1600200"/>
            <a:ext cx="3159122" cy="4525963"/>
          </a:xfrm>
          <a:prstGeom prst="rect">
            <a:avLst/>
          </a:prstGeom>
          <a:noFill/>
          <a:ln>
            <a:noFill/>
          </a:ln>
        </p:spPr>
      </p:pic>
    </p:spTree>
    <p:extLst>
      <p:ext uri="{BB962C8B-B14F-4D97-AF65-F5344CB8AC3E}">
        <p14:creationId xmlns:p14="http://schemas.microsoft.com/office/powerpoint/2010/main" val="21899235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62500" lnSpcReduction="20000"/>
          </a:bodyPr>
          <a:lstStyle/>
          <a:p>
            <a:pPr marL="0" indent="457200" algn="just">
              <a:buNone/>
            </a:pPr>
            <a:endParaRPr lang="ru-RU" dirty="0" smtClean="0"/>
          </a:p>
          <a:p>
            <a:pPr marL="0" indent="457200" algn="just">
              <a:buNone/>
            </a:pPr>
            <a:r>
              <a:rPr lang="ru-RU" dirty="0" smtClean="0"/>
              <a:t>Родился </a:t>
            </a:r>
            <a:r>
              <a:rPr lang="ru-RU" dirty="0"/>
              <a:t>в 1919 году в Талине в семье рабочих. Из-за нужды окончил лишь четыре класса начальной школы. Трудовую деятельность начал подростком на </a:t>
            </a:r>
            <a:r>
              <a:rPr lang="ru-RU" dirty="0" err="1"/>
              <a:t>Талицком</a:t>
            </a:r>
            <a:r>
              <a:rPr lang="ru-RU" dirty="0"/>
              <a:t> спиртовом заводе им. Микояна в качестве рассыльного. Достигнув совершеннолетия, уехал в Челябинск, где работал на тракторном заводе слесарем. В 1938 году вернулся в Талицу на завод.</a:t>
            </a:r>
          </a:p>
          <a:p>
            <a:pPr marL="0" indent="457200" algn="just">
              <a:buNone/>
            </a:pPr>
            <a:r>
              <a:rPr lang="ru-RU" dirty="0"/>
              <a:t>В армии служил с 1939 по 1946 год. Воинскую службу начинал на Дальнем Востоке в артдивизионе 122-миллиметровых гаубиц. В трудные годы войны он с боями прошел пол-Европы, участвовал в самых грозных битвах за Сталинград и на Курско-Орловской дуге. Сражаться приходилось с главной ударной силой врага — танками, на главных танковых направлениях. Он был командиром орудия противотанковой батареи. Боевое крещение прошел в июле 1942 года в качестве артиллериста в 73-м артиллерийском полку 81-й стрелковой дивизии.</a:t>
            </a:r>
          </a:p>
          <a:p>
            <a:pPr marL="0" indent="457200" algn="just">
              <a:buNone/>
            </a:pPr>
            <a:r>
              <a:rPr lang="ru-RU" dirty="0"/>
              <a:t>После ликвидации Сталинградской группировки фашистов он получил медаль «За оборону Сталинграда». Потом воевал на Воронежском и II Украинском фронтах. Принимал участие в освобождении от захватчиков Белгорода, а также Бессарабии, Румынии, Венгрии, Чехословакии. В боях был дважды ранен. Награжден медалью «За отвагу».</a:t>
            </a:r>
          </a:p>
          <a:p>
            <a:pPr marL="0" indent="0">
              <a:buNone/>
            </a:pPr>
            <a:endParaRPr lang="ru-RU" dirty="0"/>
          </a:p>
        </p:txBody>
      </p:sp>
    </p:spTree>
    <p:extLst>
      <p:ext uri="{BB962C8B-B14F-4D97-AF65-F5344CB8AC3E}">
        <p14:creationId xmlns:p14="http://schemas.microsoft.com/office/powerpoint/2010/main" val="69283592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fontScale="62500" lnSpcReduction="20000"/>
          </a:bodyPr>
          <a:lstStyle/>
          <a:p>
            <a:pPr marL="0" indent="457200" algn="just">
              <a:buNone/>
            </a:pPr>
            <a:r>
              <a:rPr lang="ru-RU" dirty="0"/>
              <a:t>Шёл 1944 год. Красная армия подходила к румынской границе. В одном из боев Владимир Станиславович был ранен, но не оставил огневых позиций. За выполнение задания, за храбрость в этом бою он был награжден орденом Славы III степени.</a:t>
            </a:r>
          </a:p>
          <a:p>
            <a:pPr marL="0" indent="457200" algn="just">
              <a:buNone/>
            </a:pPr>
            <a:r>
              <a:rPr lang="ru-RU" dirty="0"/>
              <a:t>Вскоре советские войска пересекли границу с Венгрией. Часть, где служил </a:t>
            </a:r>
            <a:r>
              <a:rPr lang="ru-RU" dirty="0" err="1"/>
              <a:t>Здебчинский</a:t>
            </a:r>
            <a:r>
              <a:rPr lang="ru-RU" dirty="0"/>
              <a:t>, наступала западнее Будапешта, важно было перерезать шоссе, ведущее к озеру Балатон. Перед боевым порядком пехоты появилось восемь танков противника. Они вели обстрел советских огневых позиций. </a:t>
            </a:r>
            <a:r>
              <a:rPr lang="ru-RU" dirty="0" err="1"/>
              <a:t>Здебчинскому</a:t>
            </a:r>
            <a:r>
              <a:rPr lang="ru-RU" dirty="0"/>
              <a:t> удалось подбить один танк, но осколками повредило прицельное устройство. Пришлось продолжать бой прямой наводкой, целясь через ствол. Таким путем удалось подбить еще один танк, но в следующее мгновение было подбито орудие Владимира Станиславовича. Ему повезло — остался жив. За бои в Венгрии он был награжден орденами Славы I и II степени.</a:t>
            </a:r>
          </a:p>
          <a:p>
            <a:pPr marL="0" indent="457200" algn="just">
              <a:buNone/>
            </a:pPr>
            <a:r>
              <a:rPr lang="ru-RU" dirty="0"/>
              <a:t>На боевом счету славного артиллериста семь подбитых вражеских танков, девять бронетранспортеров, десятки уничтоженных машин и огневых точек.</a:t>
            </a:r>
          </a:p>
          <a:p>
            <a:pPr marL="0" indent="457200" algn="just">
              <a:buNone/>
            </a:pPr>
            <a:r>
              <a:rPr lang="ru-RU" dirty="0"/>
              <a:t>После демобилизации в 1946 году вернулся в Талицу, работал на биохимическом заводе.</a:t>
            </a:r>
          </a:p>
          <a:p>
            <a:pPr marL="0" indent="457200" algn="just">
              <a:buNone/>
            </a:pPr>
            <a:r>
              <a:rPr lang="ru-RU" dirty="0"/>
              <a:t>За заслуги перед Отечеством B. C. </a:t>
            </a:r>
            <a:r>
              <a:rPr lang="ru-RU" dirty="0" err="1"/>
              <a:t>Здебчинский</a:t>
            </a:r>
            <a:r>
              <a:rPr lang="ru-RU" dirty="0"/>
              <a:t> награжден двумя орденами Отечественной войны, орденом Октябрьской революции и многими медалями.</a:t>
            </a:r>
          </a:p>
          <a:p>
            <a:pPr marL="0" indent="457200" algn="just">
              <a:buNone/>
            </a:pPr>
            <a:endParaRPr lang="ru-RU" dirty="0"/>
          </a:p>
        </p:txBody>
      </p:sp>
    </p:spTree>
    <p:extLst>
      <p:ext uri="{BB962C8B-B14F-4D97-AF65-F5344CB8AC3E}">
        <p14:creationId xmlns:p14="http://schemas.microsoft.com/office/powerpoint/2010/main" val="26711839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a:t>Богданов Михаил </a:t>
            </a:r>
            <a:r>
              <a:rPr lang="ru-RU" dirty="0" err="1" smtClean="0"/>
              <a:t>Нестерович</a:t>
            </a:r>
            <a:endParaRPr lang="ru-RU" dirty="0"/>
          </a:p>
        </p:txBody>
      </p:sp>
      <p:pic>
        <p:nvPicPr>
          <p:cNvPr id="4" name="Объект 3" descr="https://fsd.multiurok.ru/html/2018/01/26/s_5a6accb27ae6c/811657_10.jpe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33601" y="1600200"/>
            <a:ext cx="3276797" cy="4525963"/>
          </a:xfrm>
          <a:prstGeom prst="rect">
            <a:avLst/>
          </a:prstGeom>
          <a:noFill/>
          <a:ln>
            <a:noFill/>
          </a:ln>
        </p:spPr>
      </p:pic>
    </p:spTree>
    <p:extLst>
      <p:ext uri="{BB962C8B-B14F-4D97-AF65-F5344CB8AC3E}">
        <p14:creationId xmlns:p14="http://schemas.microsoft.com/office/powerpoint/2010/main" val="352517838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5793507"/>
          </a:xfrm>
        </p:spPr>
        <p:txBody>
          <a:bodyPr>
            <a:normAutofit fontScale="77500" lnSpcReduction="20000"/>
          </a:bodyPr>
          <a:lstStyle/>
          <a:p>
            <a:pPr marL="0" indent="457200" algn="just">
              <a:buNone/>
            </a:pPr>
            <a:endParaRPr lang="ru-RU" dirty="0" smtClean="0"/>
          </a:p>
          <a:p>
            <a:pPr marL="0" indent="457200" algn="just">
              <a:buNone/>
            </a:pPr>
            <a:r>
              <a:rPr lang="ru-RU" sz="2900" dirty="0" smtClean="0"/>
              <a:t>Родился </a:t>
            </a:r>
            <a:r>
              <a:rPr lang="ru-RU" sz="2900" dirty="0"/>
              <a:t>в 1911 году в д. Медведково </a:t>
            </a:r>
            <a:r>
              <a:rPr lang="ru-RU" sz="2900" dirty="0" err="1"/>
              <a:t>Талицкого</a:t>
            </a:r>
            <a:r>
              <a:rPr lang="ru-RU" sz="2900" dirty="0"/>
              <a:t> района Свердловской области. Свой трудовой путь начинал машинистом механического цеха </a:t>
            </a:r>
            <a:r>
              <a:rPr lang="ru-RU" sz="2900" dirty="0" err="1"/>
              <a:t>Талицкой</a:t>
            </a:r>
            <a:r>
              <a:rPr lang="ru-RU" sz="2900" dirty="0"/>
              <a:t> фабрики валяной обуви в 1938 году. В январе 1940 года был призван в ряды Красной армии, воевал с белофиннами. Был ранен и после лечения вновь вернулся на родную фабрику. Во время Великой Отечественной войны в 1943 году добровольцем уходит на фронт. Михаил </a:t>
            </a:r>
            <a:r>
              <a:rPr lang="ru-RU" sz="2900" dirty="0" err="1"/>
              <a:t>Нестерович</a:t>
            </a:r>
            <a:r>
              <a:rPr lang="ru-RU" sz="2900" dirty="0"/>
              <a:t> воевал на самых ответственных участках фронта: Орловско-Курской дуге, форсировал реки Днепр, Вислу, Днестр, Буг. Был наводчиком 45-миллиметровой противотанковой пушки. Дважды был ранен, но после лечения в госпитале вновь возвращался в строй и громил фашистов.</a:t>
            </a:r>
          </a:p>
          <a:p>
            <a:pPr marL="0" indent="457200" algn="just">
              <a:buNone/>
            </a:pPr>
            <a:r>
              <a:rPr lang="ru-RU" sz="2900" dirty="0"/>
              <a:t>За мужество, проявленное в боях на Курской дуге, М. Н. Богданов был награжден медалью «За отвагу». За стойкость и находчивость при форсировании Днепра он награжден орденом Славы III степени. В боях на реке Висле за храбрость награжден орденом Славы II степени, а при форсировании Одера и взятии Берлина храбрый воин награжден орденом Славы I степени</a:t>
            </a:r>
            <a:r>
              <a:rPr lang="ru-RU" sz="2900" dirty="0" smtClean="0"/>
              <a:t>.</a:t>
            </a:r>
            <a:endParaRPr lang="ru-RU" sz="2900" dirty="0"/>
          </a:p>
        </p:txBody>
      </p:sp>
    </p:spTree>
    <p:extLst>
      <p:ext uri="{BB962C8B-B14F-4D97-AF65-F5344CB8AC3E}">
        <p14:creationId xmlns:p14="http://schemas.microsoft.com/office/powerpoint/2010/main" val="128171271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fontScale="55000" lnSpcReduction="20000"/>
          </a:bodyPr>
          <a:lstStyle/>
          <a:p>
            <a:pPr marL="0" indent="457200" algn="just">
              <a:buNone/>
            </a:pPr>
            <a:endParaRPr lang="ru-RU" dirty="0" smtClean="0"/>
          </a:p>
          <a:p>
            <a:pPr marL="0" indent="457200" algn="just">
              <a:buNone/>
            </a:pPr>
            <a:r>
              <a:rPr lang="ru-RU" sz="3600" dirty="0" smtClean="0"/>
              <a:t>В </a:t>
            </a:r>
            <a:r>
              <a:rPr lang="ru-RU" sz="3600" dirty="0"/>
              <a:t>наградных листах отважного артиллериста коротко сообщалось: «Уничтожил пять огневых точек... Подбил танк и две автомашины с боеприпасами... Уничтожил четырнадцать солдат и двух взял в плен... Рассеял скопление пехоты врага и подбил один танк».</a:t>
            </a:r>
          </a:p>
          <a:p>
            <a:pPr marL="0" indent="457200" algn="just">
              <a:buNone/>
            </a:pPr>
            <a:r>
              <a:rPr lang="ru-RU" sz="3600" dirty="0"/>
              <a:t>В числе наград Богданова есть и орден Боевого Красного Знамени, много медалей и благодарностей за умелое ведение боя и разведку.</a:t>
            </a:r>
          </a:p>
          <a:p>
            <a:pPr marL="0" indent="457200" algn="just">
              <a:buNone/>
            </a:pPr>
            <a:r>
              <a:rPr lang="ru-RU" sz="3600" dirty="0"/>
              <a:t>В 1944 году сержант Богданов, находясь на передовой линии фронта, стал коммунистом. Командир Смелов, давая рекомендацию воину, написал: «Предан Родине и партии... Не щадит своей жизни...»</a:t>
            </a:r>
          </a:p>
          <a:p>
            <a:pPr marL="0" indent="457200" algn="just">
              <a:buNone/>
            </a:pPr>
            <a:r>
              <a:rPr lang="ru-RU" sz="3600" dirty="0"/>
              <a:t>Свой боевой путь отважный воин закончил в Берлине в составе 226-й Гвардейского ордена Красной Звезды стрелкового полка 88-й Гвардейской Закарпатской Краснознаменной ордена Суворова стрелковой дивизии.</a:t>
            </a:r>
          </a:p>
          <a:p>
            <a:pPr marL="0" indent="457200" algn="just">
              <a:buNone/>
            </a:pPr>
            <a:r>
              <a:rPr lang="ru-RU" sz="3600" dirty="0"/>
              <a:t>Когда прозвучали залпы Победы, М. Н. Богданов получил благодарственное письмо маршала Советского Союза Г. К. Жукова: «Боевому товарищу, кавалеру трех орденов Славы сержанту Богданову М. Н.: Теперь Вам предстоит сменить оружие войны на орудие труда. Желаю Вам успехов на новой работе. Будьте и впредь в первых рядах нашего героического народа, отдавайте мирному труду все свои знания и силы, как отдавали делу победы</a:t>
            </a:r>
            <a:r>
              <a:rPr lang="ru-RU" sz="3600" dirty="0" smtClean="0"/>
              <a:t>...»</a:t>
            </a:r>
            <a:endParaRPr lang="ru-RU" sz="3600" dirty="0"/>
          </a:p>
        </p:txBody>
      </p:sp>
    </p:spTree>
    <p:extLst>
      <p:ext uri="{BB962C8B-B14F-4D97-AF65-F5344CB8AC3E}">
        <p14:creationId xmlns:p14="http://schemas.microsoft.com/office/powerpoint/2010/main" val="242365388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fontScale="77500" lnSpcReduction="20000"/>
          </a:bodyPr>
          <a:lstStyle/>
          <a:p>
            <a:pPr marL="0" indent="0">
              <a:buNone/>
            </a:pPr>
            <a:endParaRPr lang="ru-RU" dirty="0"/>
          </a:p>
          <a:p>
            <a:pPr marL="0" indent="457200" algn="just">
              <a:buNone/>
            </a:pPr>
            <a:r>
              <a:rPr lang="ru-RU" dirty="0" smtClean="0"/>
              <a:t>К </a:t>
            </a:r>
            <a:r>
              <a:rPr lang="ru-RU" dirty="0" err="1" smtClean="0"/>
              <a:t>сожалению,не</a:t>
            </a:r>
            <a:r>
              <a:rPr lang="ru-RU" dirty="0" smtClean="0"/>
              <a:t> </a:t>
            </a:r>
            <a:r>
              <a:rPr lang="ru-RU" dirty="0" smtClean="0"/>
              <a:t>удалось </a:t>
            </a:r>
            <a:r>
              <a:rPr lang="ru-RU" dirty="0"/>
              <a:t>рассказать обо всех воинах, чья судьба была связана с Талицей. Отдельно хотелось бы вспомнить о судьбе и подвигах таких героев, как Ивачев Константин </a:t>
            </a:r>
            <a:r>
              <a:rPr lang="ru-RU" dirty="0" err="1"/>
              <a:t>Фадеевич</a:t>
            </a:r>
            <a:r>
              <a:rPr lang="ru-RU" dirty="0"/>
              <a:t> — лётчик, который представлялся к званию Героя Советского Союза, </a:t>
            </a:r>
            <a:r>
              <a:rPr lang="ru-RU" dirty="0" err="1"/>
              <a:t>Берсенёв</a:t>
            </a:r>
            <a:r>
              <a:rPr lang="ru-RU" dirty="0"/>
              <a:t> Ефрем Елисеевич — начальник разведки партизанского отряда </a:t>
            </a:r>
            <a:r>
              <a:rPr lang="ru-RU" dirty="0" smtClean="0"/>
              <a:t>Ковпака, </a:t>
            </a:r>
            <a:r>
              <a:rPr lang="ru-RU" dirty="0" err="1" smtClean="0"/>
              <a:t>Фарносов</a:t>
            </a:r>
            <a:r>
              <a:rPr lang="ru-RU" dirty="0" smtClean="0"/>
              <a:t> Василий Иванович – штурман </a:t>
            </a:r>
            <a:r>
              <a:rPr lang="ru-RU" dirty="0" smtClean="0"/>
              <a:t>эскадрильи 40-го бомбардировочного авиаполка, </a:t>
            </a:r>
            <a:r>
              <a:rPr lang="ru-RU" dirty="0" smtClean="0"/>
              <a:t>ушедший на фронт из </a:t>
            </a:r>
            <a:r>
              <a:rPr lang="ru-RU" dirty="0" err="1" smtClean="0"/>
              <a:t>д.Тарасова</a:t>
            </a:r>
            <a:r>
              <a:rPr lang="ru-RU" dirty="0" smtClean="0"/>
              <a:t> </a:t>
            </a:r>
            <a:r>
              <a:rPr lang="ru-RU" dirty="0"/>
              <a:t>и </a:t>
            </a:r>
            <a:r>
              <a:rPr lang="ru-RU" dirty="0" smtClean="0"/>
              <a:t>погибший при огненном таране ,и многих </a:t>
            </a:r>
            <a:r>
              <a:rPr lang="ru-RU" dirty="0"/>
              <a:t>других жителей и уроженцев Талицы. Надеемся, что никто из </a:t>
            </a:r>
            <a:r>
              <a:rPr lang="ru-RU" dirty="0" err="1"/>
              <a:t>таличан</a:t>
            </a:r>
            <a:r>
              <a:rPr lang="ru-RU" dirty="0"/>
              <a:t> не канет в Лету, не затеряется в бурном потоке современной </a:t>
            </a:r>
            <a:r>
              <a:rPr lang="ru-RU" dirty="0" smtClean="0"/>
              <a:t>жизни.</a:t>
            </a:r>
          </a:p>
          <a:p>
            <a:pPr marL="0" indent="457200" algn="just">
              <a:buNone/>
            </a:pPr>
            <a:r>
              <a:rPr lang="ru-RU" dirty="0" smtClean="0"/>
              <a:t>Ведь </a:t>
            </a:r>
            <a:r>
              <a:rPr lang="ru-RU" dirty="0"/>
              <a:t>самое главное — с благодарностью пронести память о настоящих героях-земляках, не уронить достоинства родного города, </a:t>
            </a:r>
            <a:r>
              <a:rPr lang="ru-RU" dirty="0" smtClean="0"/>
              <a:t>развивать </a:t>
            </a:r>
            <a:r>
              <a:rPr lang="ru-RU"/>
              <a:t>и </a:t>
            </a:r>
            <a:r>
              <a:rPr lang="ru-RU" smtClean="0"/>
              <a:t>приумножать </a:t>
            </a:r>
            <a:r>
              <a:rPr lang="ru-RU" dirty="0"/>
              <a:t>все то, что было создано благодаря им.</a:t>
            </a:r>
          </a:p>
          <a:p>
            <a:pPr marL="0" indent="0">
              <a:buNone/>
            </a:pPr>
            <a:endParaRPr lang="ru-RU" dirty="0"/>
          </a:p>
        </p:txBody>
      </p:sp>
    </p:spTree>
    <p:extLst>
      <p:ext uri="{BB962C8B-B14F-4D97-AF65-F5344CB8AC3E}">
        <p14:creationId xmlns:p14="http://schemas.microsoft.com/office/powerpoint/2010/main" val="34561599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fontScale="40000" lnSpcReduction="20000"/>
          </a:bodyPr>
          <a:lstStyle/>
          <a:p>
            <a:pPr marL="0" indent="0" algn="ctr">
              <a:buNone/>
            </a:pPr>
            <a:r>
              <a:rPr lang="ru-RU" sz="4300" b="1" dirty="0"/>
              <a:t>Талица — родина российских героев</a:t>
            </a:r>
          </a:p>
          <a:p>
            <a:pPr marL="0" indent="457200" algn="just">
              <a:buNone/>
            </a:pPr>
            <a:r>
              <a:rPr lang="ru-RU" sz="4300" dirty="0"/>
              <a:t>Во все времена славилась уральская земля умелыми мастерами, удивительными талантами, великими тружениками. Знаменита она и своими бесстрашными воинами. И хотя Урал во времена самых страшных войн территориально оставался тылом, а люди наши северные по сути своей отнюдь не воинственны, на защиту Отечества и борьбу с врагом становились они всегда смело; бились яростно, отчаянно, не щадя собственной жизни.</a:t>
            </a:r>
          </a:p>
          <a:p>
            <a:pPr marL="0" indent="457200" algn="just">
              <a:buNone/>
            </a:pPr>
            <a:r>
              <a:rPr lang="ru-RU" sz="4300" dirty="0"/>
              <a:t>На первый взгляд наш </a:t>
            </a:r>
            <a:r>
              <a:rPr lang="ru-RU" sz="4300" dirty="0" err="1"/>
              <a:t>Талицкий</a:t>
            </a:r>
            <a:r>
              <a:rPr lang="ru-RU" sz="4300" dirty="0"/>
              <a:t> район с его небольшими посёлками и деревушками не слишком приметен. Однако история его богата и чрезвычайно интересна, а главная гордость </a:t>
            </a:r>
            <a:r>
              <a:rPr lang="ru-RU" sz="4300" dirty="0" err="1"/>
              <a:t>таличан</a:t>
            </a:r>
            <a:r>
              <a:rPr lang="ru-RU" sz="4300" dirty="0"/>
              <a:t> — его жители, среди которых есть герои, известные далеко за пределами Урала и России. Может, традиции в этих славных местах с детства определяют в людях высокий уровень патриотизма и отваги, может, в самой крови </a:t>
            </a:r>
            <a:r>
              <a:rPr lang="ru-RU" sz="4300" dirty="0" err="1"/>
              <a:t>таличан</a:t>
            </a:r>
            <a:r>
              <a:rPr lang="ru-RU" sz="4300" dirty="0"/>
              <a:t> испокон веков — неиссякаемая любовь к свободе и мужество. Факт остается фактом — из стен одного только </a:t>
            </a:r>
            <a:r>
              <a:rPr lang="ru-RU" sz="4300" dirty="0" err="1"/>
              <a:t>Талицкого</a:t>
            </a:r>
            <a:r>
              <a:rPr lang="ru-RU" sz="4300" dirty="0"/>
              <a:t> лесотехнического техникума вышли три Героя Советского Союза, навсегда обессмертившие и свое имя, и имя своего города. А всего Талица подарила миру семь Героев Советского Союза и двух кавалеров ордена Славы.</a:t>
            </a:r>
          </a:p>
          <a:p>
            <a:pPr marL="0" indent="457200" algn="just">
              <a:buNone/>
            </a:pPr>
            <a:r>
              <a:rPr lang="ru-RU" sz="4300" dirty="0"/>
              <a:t>Сегодня нам хотелось бы поведать истории нескольких замечательных людей, оставивших наиболее глубокий след в жизни Талицы, прославивших своими подвигами Россию. В нашем списке не только участники Великой Отечественной войны, но и такие герои, как Юрий Исламов, жизнь которого могла бы быть сейчас в самом расцвете; и оттого подвиг его и героическая смерть воспринимаются с еще большей горечью и болью.</a:t>
            </a:r>
          </a:p>
          <a:p>
            <a:pPr marL="0" indent="457200" algn="just">
              <a:buNone/>
            </a:pPr>
            <a:r>
              <a:rPr lang="ru-RU" sz="4300" dirty="0"/>
              <a:t>Девять героев </a:t>
            </a:r>
            <a:r>
              <a:rPr lang="ru-RU" sz="4300" dirty="0" smtClean="0"/>
              <a:t> </a:t>
            </a:r>
            <a:r>
              <a:rPr lang="ru-RU" sz="4300" dirty="0"/>
              <a:t>повествования — люди, жизнь которых так или иначе тесно связана с Талицей. Они — гордость и слава России, достойнейшие ее сыновья.</a:t>
            </a:r>
          </a:p>
          <a:p>
            <a:pPr marL="0" indent="0">
              <a:buNone/>
            </a:pPr>
            <a:endParaRPr lang="ru-RU" dirty="0"/>
          </a:p>
        </p:txBody>
      </p:sp>
    </p:spTree>
    <p:extLst>
      <p:ext uri="{BB962C8B-B14F-4D97-AF65-F5344CB8AC3E}">
        <p14:creationId xmlns:p14="http://schemas.microsoft.com/office/powerpoint/2010/main" val="32527716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Кузнецов Николай Иванович</a:t>
            </a:r>
            <a:endParaRPr lang="ru-RU" dirty="0"/>
          </a:p>
        </p:txBody>
      </p:sp>
      <p:pic>
        <p:nvPicPr>
          <p:cNvPr id="4" name="Объект 3" descr="https://fsd.multiurok.ru/html/2018/01/26/s_5a6accb27ae6c/811657_2.jpe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60757" y="1600200"/>
            <a:ext cx="3222485" cy="4525963"/>
          </a:xfrm>
          <a:prstGeom prst="rect">
            <a:avLst/>
          </a:prstGeom>
          <a:noFill/>
          <a:ln>
            <a:noFill/>
          </a:ln>
        </p:spPr>
      </p:pic>
    </p:spTree>
    <p:extLst>
      <p:ext uri="{BB962C8B-B14F-4D97-AF65-F5344CB8AC3E}">
        <p14:creationId xmlns:p14="http://schemas.microsoft.com/office/powerpoint/2010/main" val="29055511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fontScale="55000" lnSpcReduction="20000"/>
          </a:bodyPr>
          <a:lstStyle/>
          <a:p>
            <a:pPr marL="0" indent="457200" algn="just">
              <a:buNone/>
            </a:pPr>
            <a:r>
              <a:rPr lang="ru-RU" dirty="0" smtClean="0"/>
              <a:t>Подвиги </a:t>
            </a:r>
            <a:r>
              <a:rPr lang="ru-RU" dirty="0"/>
              <a:t>Николая Ивановича Кузнецова известны далеко за пределами Талицы и Уральских гор. Это один из тех знаменитых разведчиков, чье имя знакомо в России каждому. О его героизме написаны книги, о его судьбе сняты фильмы. Кем же был он, этот легендарный человек, настоящий патриот, так много сделавший для освобождения нашей земли от власти фашистов? А был он до войны обычным уральским парнишкой, из небольшой деревни близ Талицы. В Зырянке прошло его детство, в ней же, а потом в волостном селе </a:t>
            </a:r>
            <a:r>
              <a:rPr lang="ru-RU" dirty="0" err="1"/>
              <a:t>Балаир</a:t>
            </a:r>
            <a:r>
              <a:rPr lang="ru-RU" dirty="0"/>
              <a:t> — школьные годы. Неподалеку от деревни, где рос Коля, находилась немецкая колония. Здесь у мальчика были друзья-ровесники. Общаясь с ними, Николай начал осваивать немецкий язык, что давалось ему довольно легко. У Кузнецова был настоящий талант к языкам, что пригодилось ему гораздо позже, в годы войны. А тогда, разговаривая с немецкими </a:t>
            </a:r>
            <a:r>
              <a:rPr lang="ru-RU" dirty="0" smtClean="0"/>
              <a:t>ребятами, а позднее и со взрослыми носителями языка, </a:t>
            </a:r>
            <a:r>
              <a:rPr lang="ru-RU" dirty="0"/>
              <a:t>он узнавал не только особенности речи, но и быт, и характерные черты немцев.</a:t>
            </a:r>
          </a:p>
          <a:p>
            <a:pPr marL="0" indent="457200" algn="just">
              <a:buNone/>
            </a:pPr>
            <a:r>
              <a:rPr lang="ru-RU" dirty="0"/>
              <a:t>В дальнейшем и в школе, и в </a:t>
            </a:r>
            <a:r>
              <a:rPr lang="ru-RU" dirty="0" smtClean="0"/>
              <a:t>техникуме </a:t>
            </a:r>
            <a:r>
              <a:rPr lang="ru-RU" dirty="0"/>
              <a:t>он продолжал заниматься немецким языком. </a:t>
            </a:r>
            <a:r>
              <a:rPr lang="ru-RU" dirty="0" smtClean="0"/>
              <a:t>В </a:t>
            </a:r>
            <a:r>
              <a:rPr lang="ru-RU" dirty="0"/>
              <a:t>сочетании с актерским талантом и владением искусством перевоплощения знание языка оказалось неоценимым в партизанском лагере.</a:t>
            </a:r>
          </a:p>
          <a:p>
            <a:pPr marL="0" indent="457200" algn="just">
              <a:buNone/>
            </a:pPr>
            <a:r>
              <a:rPr lang="ru-RU" dirty="0"/>
              <a:t>В партизанский отряд особого назначения полковника Д. Н. Медведева в </a:t>
            </a:r>
            <a:r>
              <a:rPr lang="ru-RU" dirty="0" err="1"/>
              <a:t>Цуманском</a:t>
            </a:r>
            <a:r>
              <a:rPr lang="ru-RU" dirty="0"/>
              <a:t> лесу спустился на парашюте уже не Кузнецов, а Николай Васильевич Грачев. Вскоре Грачев перевоплотился в немецкого офицера Пауля </a:t>
            </a:r>
            <a:r>
              <a:rPr lang="ru-RU" dirty="0" err="1"/>
              <a:t>Зиберта</a:t>
            </a:r>
            <a:r>
              <a:rPr lang="ru-RU" dirty="0"/>
              <a:t> и поселился в городе Ровно, «столице» временно оккупированной Украины.</a:t>
            </a:r>
          </a:p>
          <a:p>
            <a:pPr marL="0" indent="457200" algn="just">
              <a:buNone/>
            </a:pPr>
            <a:r>
              <a:rPr lang="ru-RU" dirty="0"/>
              <a:t>Медведев, автор книги «Это было под Ровно» и боевой товарищ Николая Ивановича, так описывает Кузнецова</a:t>
            </a:r>
            <a:r>
              <a:rPr lang="ru-RU" dirty="0" smtClean="0"/>
              <a:t>:</a:t>
            </a:r>
            <a:endParaRPr lang="ru-RU" dirty="0"/>
          </a:p>
        </p:txBody>
      </p:sp>
    </p:spTree>
    <p:extLst>
      <p:ext uri="{BB962C8B-B14F-4D97-AF65-F5344CB8AC3E}">
        <p14:creationId xmlns:p14="http://schemas.microsoft.com/office/powerpoint/2010/main" val="3293044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a:bodyPr>
          <a:lstStyle/>
          <a:p>
            <a:pPr marL="0" indent="457200" algn="just">
              <a:buNone/>
            </a:pPr>
            <a:endParaRPr lang="ru-RU" sz="1900" dirty="0" smtClean="0"/>
          </a:p>
          <a:p>
            <a:pPr marL="0" indent="457200" algn="just">
              <a:buNone/>
            </a:pPr>
            <a:endParaRPr lang="ru-RU" sz="1900" dirty="0"/>
          </a:p>
          <a:p>
            <a:pPr marL="0" indent="457200" algn="just">
              <a:buNone/>
            </a:pPr>
            <a:r>
              <a:rPr lang="ru-RU" sz="1900" dirty="0" smtClean="0"/>
              <a:t>«</a:t>
            </a:r>
            <a:r>
              <a:rPr lang="ru-RU" sz="1900" dirty="0"/>
              <a:t>Николай Иванович был родом с Урала. Недюжинный ум и волю выражало его серьезное строгое лицо и в особенности серые стальные глаза. Высокого роста, стройный, смелый и сильный, он вскоре стал у нас в отряде самым замечательным партизаном-разведчиком... Кузнецов, как выяснилось в отряде, был прирожденным лингвистом. Он, например, раньше совершенно не знал украинского языка, но, как только мы пришли на украинскую землю и Кузнецов стал бывать в хуторах, он быстро начал разговаривать по-украински, пел украинские песни, крестьяне считали его настоящим украинцем. Когда мы появились в местах, где живут поляки, Николай Иванович заговорил </a:t>
            </a:r>
            <a:r>
              <a:rPr lang="ru-RU" sz="1900" dirty="0" smtClean="0"/>
              <a:t>по-польски</a:t>
            </a:r>
            <a:r>
              <a:rPr lang="ru-RU" sz="1900" dirty="0"/>
              <a:t>. Но этого мало. Кузнецов мог разговаривать по-русски, по-украински или по-польски так, будто он плохо владеет этими языками, изображать немца, говорящего по-русски, или русского, говорящего по-польски. Словом, в этом отношении Николай Иванович был непревзойдённым актером</a:t>
            </a:r>
            <a:r>
              <a:rPr lang="ru-RU" sz="1900" dirty="0" smtClean="0"/>
              <a:t>».</a:t>
            </a:r>
            <a:endParaRPr lang="ru-RU" sz="1900" dirty="0"/>
          </a:p>
        </p:txBody>
      </p:sp>
    </p:spTree>
    <p:extLst>
      <p:ext uri="{BB962C8B-B14F-4D97-AF65-F5344CB8AC3E}">
        <p14:creationId xmlns:p14="http://schemas.microsoft.com/office/powerpoint/2010/main" val="15699833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fontScale="32500" lnSpcReduction="20000"/>
          </a:bodyPr>
          <a:lstStyle/>
          <a:p>
            <a:pPr marL="0" indent="450000" algn="just">
              <a:buNone/>
            </a:pPr>
            <a:endParaRPr lang="ru-RU" sz="5500" dirty="0" smtClean="0"/>
          </a:p>
          <a:p>
            <a:pPr marL="0" indent="450000" algn="just">
              <a:buNone/>
            </a:pPr>
            <a:endParaRPr lang="ru-RU" sz="5500" dirty="0"/>
          </a:p>
          <a:p>
            <a:pPr marL="0" indent="450000" algn="just">
              <a:buNone/>
            </a:pPr>
            <a:r>
              <a:rPr lang="ru-RU" sz="5500" dirty="0" smtClean="0"/>
              <a:t>В </a:t>
            </a:r>
            <a:r>
              <a:rPr lang="ru-RU" sz="5500" dirty="0"/>
              <a:t>немецкой форме, под именем </a:t>
            </a:r>
            <a:r>
              <a:rPr lang="ru-RU" sz="5500" dirty="0" err="1"/>
              <a:t>обер</a:t>
            </a:r>
            <a:r>
              <a:rPr lang="ru-RU" sz="5500" dirty="0"/>
              <a:t>-лейтенанта Пауля </a:t>
            </a:r>
            <a:r>
              <a:rPr lang="ru-RU" sz="5500" dirty="0" err="1"/>
              <a:t>Зиберта</a:t>
            </a:r>
            <a:r>
              <a:rPr lang="ru-RU" sz="5500" dirty="0"/>
              <a:t>, Кузнецов появлялся на улицах Ровно, заводил знакомства с немецкими офицерами, используя «дружбу» с ними для добывания важных сведений из стана врага: о количестве войск, об их продвижении, доставке боеприпасов, что очень помогало партизанам. Кузнецов был вхож во все кабинеты фашистских военачальников, остановившихся в Ровно, входил в доверие и к пленным немцам, находившимся в партизанском лагере. Благодаря его усилиям было проведено огромное количество успешных операций. Партизаны пускали под откос поезда с боеприпасами, составы с оружием и танками.</a:t>
            </a:r>
          </a:p>
          <a:p>
            <a:pPr marL="0" indent="450000" algn="just">
              <a:buNone/>
            </a:pPr>
            <a:r>
              <a:rPr lang="ru-RU" sz="5500" dirty="0"/>
              <a:t>Документально установлено, что Кузнецов участвовал в деле предотвращения покушения на Сталина, Рузвельта и Черчилля во время их встречи в Тегеране. Сведения о том, что готовится покушение на лидеров трёх стран и эта операция разрабатывается немецкой разведкой, что Тегеран во время встречи глав будет нашпигован шпионами, Кузнецов смог добыть у своего «друга» майора фон </a:t>
            </a:r>
            <a:r>
              <a:rPr lang="ru-RU" sz="5500" dirty="0" err="1"/>
              <a:t>Ортеля</a:t>
            </a:r>
            <a:r>
              <a:rPr lang="ru-RU" sz="5500" dirty="0"/>
              <a:t>. Сообщение об этом было передано в Москву радистами партизанского отряда. Гестаповцы уже охотились за советским разведчиком, который в немецкой форме средь бела дня в городе Ровно убивал фашистских генералов</a:t>
            </a:r>
            <a:r>
              <a:rPr lang="ru-RU" sz="5500" dirty="0" smtClean="0"/>
              <a:t>.</a:t>
            </a:r>
            <a:endParaRPr lang="ru-RU" sz="5500" dirty="0"/>
          </a:p>
        </p:txBody>
      </p:sp>
    </p:spTree>
    <p:extLst>
      <p:ext uri="{BB962C8B-B14F-4D97-AF65-F5344CB8AC3E}">
        <p14:creationId xmlns:p14="http://schemas.microsoft.com/office/powerpoint/2010/main" val="26632527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fontScale="47500" lnSpcReduction="20000"/>
          </a:bodyPr>
          <a:lstStyle/>
          <a:p>
            <a:pPr marL="0" indent="450000" algn="just">
              <a:buNone/>
            </a:pPr>
            <a:r>
              <a:rPr lang="ru-RU" dirty="0"/>
              <a:t>Погиб бесстрашный разведчик 9 марта 1944 года, всего за две недели до прихода Красной армии на территорию Западной Украины. Ему было только 32 года. Указом правительства от 5 ноября 1944 года Николаю Ивановичу Кузнецову уже посмертно было присвоено звание Героя Советского Союза.</a:t>
            </a:r>
          </a:p>
          <a:p>
            <a:pPr marL="0" indent="450000" algn="just">
              <a:buNone/>
            </a:pPr>
            <a:r>
              <a:rPr lang="ru-RU" dirty="0"/>
              <a:t>По сей день ежедневные подвиги Николая Ивановича находят свое отражение в жизни людей. Сколько спасённых жизней на счету героя! Сегодня жительница Кишинева Мария Семеновна Лысенко, пережившая эти страшные годы, вспоминает, как однажды их дом, где она жила с детьми и мамой, окружили немцы. «Всех вывели на улицу. Поставили к стенке и держали под прицелом более суток. Расстрел был неизбежен. Мария Семеновна успела попрощаться с жизнью, как вдруг подъехал грузовик с фашистами. Оттуда вышел немецкий лейтенант и направился к офицеру, командовавшему автоматчиками. К женщинам подошел один из прибывших немцев и тихонько на чистом русском сказал:</a:t>
            </a:r>
          </a:p>
          <a:p>
            <a:pPr marL="0" indent="450000" algn="just">
              <a:buNone/>
            </a:pPr>
            <a:r>
              <a:rPr lang="ru-RU" dirty="0"/>
              <a:t>— Не бойтесь, </a:t>
            </a:r>
            <a:r>
              <a:rPr lang="ru-RU" dirty="0" err="1"/>
              <a:t>бабоньки</a:t>
            </a:r>
            <a:r>
              <a:rPr lang="ru-RU" dirty="0"/>
              <a:t>, мы вас спасем.</a:t>
            </a:r>
          </a:p>
          <a:p>
            <a:pPr marL="0" indent="450000" algn="just">
              <a:buNone/>
            </a:pPr>
            <a:r>
              <a:rPr lang="ru-RU" dirty="0"/>
              <a:t>Женщин с детьми отпустили, а неожиданные спасители разъехались. Мария Семеновна даже не успела понять, что произошло тогда. Много лет спустя, перелистывая книгу Медведева «Сильные духом», она вдруг увидела фотографию своего спасителя. Оказалось, что это легендарный разведчик Николай Кузнецов. Направляясь на очередное задание, Николай Кузнецов наверняка вскоре забыл, как спас 12 женщин и детей. Между прочим, у Марии Семеновны сейчас четверо внуков и столько же правнуков. А не поспей он тогда?»</a:t>
            </a:r>
          </a:p>
          <a:p>
            <a:pPr marL="0" indent="450000" algn="just">
              <a:buNone/>
            </a:pPr>
            <a:r>
              <a:rPr lang="ru-RU" dirty="0"/>
              <a:t>Сколько таких вот жизней спас Николай Иванович? Сколько людей, обязанных Кузнецову самим своим появлением на свет, сами не подозревая того, находятся в вечном неоплатном долгу перед героем?</a:t>
            </a:r>
          </a:p>
          <a:p>
            <a:pPr marL="0" indent="450000" algn="just">
              <a:buNone/>
            </a:pPr>
            <a:r>
              <a:rPr lang="ru-RU" dirty="0"/>
              <a:t>Николай Иванович был похоронен под Львовом, на холме Славы. Последние слова свои он оставил в предсмертном письме: «Я люблю жизнь и очень хочу жить, я еще очень молод. Но если для Родины, которую я люблю, как свою родную мать, нужно пожертвовать жизнью, я сделаю это. Пусть я умру, но в памяти народной патриоты бессмертны».</a:t>
            </a:r>
          </a:p>
          <a:p>
            <a:pPr marL="0" indent="450000" algn="just">
              <a:buNone/>
            </a:pPr>
            <a:r>
              <a:rPr lang="ru-RU" dirty="0"/>
              <a:t>Все мы живы сегодня благодаря таким вот героям, отстоявшим право нашего народа на свободу, на жизнь, на будущее. И забывать об этом не имеем права ни мы, ни наши дети.</a:t>
            </a:r>
          </a:p>
          <a:p>
            <a:pPr marL="0" indent="0">
              <a:buNone/>
            </a:pPr>
            <a:endParaRPr lang="ru-RU" dirty="0"/>
          </a:p>
        </p:txBody>
      </p:sp>
    </p:spTree>
    <p:extLst>
      <p:ext uri="{BB962C8B-B14F-4D97-AF65-F5344CB8AC3E}">
        <p14:creationId xmlns:p14="http://schemas.microsoft.com/office/powerpoint/2010/main" val="93930803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Другая 2">
      <a:dk1>
        <a:sysClr val="windowText" lastClr="000000"/>
      </a:dk1>
      <a:lt1>
        <a:sysClr val="window" lastClr="FFFFFF"/>
      </a:lt1>
      <a:dk2>
        <a:srgbClr val="1F497D"/>
      </a:dk2>
      <a:lt2>
        <a:srgbClr val="EEECE1"/>
      </a:lt2>
      <a:accent1>
        <a:srgbClr val="4F81BD"/>
      </a:accent1>
      <a:accent2>
        <a:srgbClr val="FF0000"/>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3349</Words>
  <Application>Microsoft Office PowerPoint</Application>
  <PresentationFormat>Экран (4:3)</PresentationFormat>
  <Paragraphs>153</Paragraphs>
  <Slides>38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38</vt:i4>
      </vt:variant>
    </vt:vector>
  </HeadingPairs>
  <TitlesOfParts>
    <vt:vector size="39" baseType="lpstr">
      <vt:lpstr>Тема Office</vt:lpstr>
      <vt:lpstr>Герои земли Талицкой</vt:lpstr>
      <vt:lpstr>Презентация PowerPoint</vt:lpstr>
      <vt:lpstr>Презентация PowerPoint</vt:lpstr>
      <vt:lpstr>Презентация PowerPoint</vt:lpstr>
      <vt:lpstr>Кузнецов Николай Иванович</vt:lpstr>
      <vt:lpstr>Презентация PowerPoint</vt:lpstr>
      <vt:lpstr>Презентация PowerPoint</vt:lpstr>
      <vt:lpstr>Презентация PowerPoint</vt:lpstr>
      <vt:lpstr>Презентация PowerPoint</vt:lpstr>
      <vt:lpstr>Кирилюк Виктор Васильевич</vt:lpstr>
      <vt:lpstr>Презентация PowerPoint</vt:lpstr>
      <vt:lpstr>Презентация PowerPoint</vt:lpstr>
      <vt:lpstr>Гробов Анатолий Александрович</vt:lpstr>
      <vt:lpstr>Презентация PowerPoint</vt:lpstr>
      <vt:lpstr>Презентация PowerPoint</vt:lpstr>
      <vt:lpstr>Презентация PowerPoint</vt:lpstr>
      <vt:lpstr>Аникин Николай Александрович</vt:lpstr>
      <vt:lpstr>Презентация PowerPoint</vt:lpstr>
      <vt:lpstr>Презентация PowerPoint</vt:lpstr>
      <vt:lpstr>Маюров Иван Иванович</vt:lpstr>
      <vt:lpstr>Презентация PowerPoint</vt:lpstr>
      <vt:lpstr>Презентация PowerPoint</vt:lpstr>
      <vt:lpstr>Презентация PowerPoint</vt:lpstr>
      <vt:lpstr>Тегенцев Владимир Петрович</vt:lpstr>
      <vt:lpstr>Презентация PowerPoint</vt:lpstr>
      <vt:lpstr>Презентация PowerPoint</vt:lpstr>
      <vt:lpstr>Презентация PowerPoint</vt:lpstr>
      <vt:lpstr>Презентация PowerPoint</vt:lpstr>
      <vt:lpstr>Исламов Юрий Верикович</vt:lpstr>
      <vt:lpstr>Презентация PowerPoint</vt:lpstr>
      <vt:lpstr>Презентация PowerPoint</vt:lpstr>
      <vt:lpstr>Здебчинский Владимир Станиславович</vt:lpstr>
      <vt:lpstr>Презентация PowerPoint</vt:lpstr>
      <vt:lpstr>Презентация PowerPoint</vt:lpstr>
      <vt:lpstr>Богданов Михаил Нестерович</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Герои земли Талицкой</dc:title>
  <dc:creator>Школа</dc:creator>
  <cp:lastModifiedBy>Школа</cp:lastModifiedBy>
  <cp:revision>16</cp:revision>
  <dcterms:created xsi:type="dcterms:W3CDTF">2020-12-05T07:09:58Z</dcterms:created>
  <dcterms:modified xsi:type="dcterms:W3CDTF">2020-12-09T09:25:49Z</dcterms:modified>
</cp:coreProperties>
</file>